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0"/>
  </p:notesMasterIdLst>
  <p:sldIdLst>
    <p:sldId id="256" r:id="rId3"/>
    <p:sldId id="290" r:id="rId4"/>
    <p:sldId id="298" r:id="rId5"/>
    <p:sldId id="304" r:id="rId6"/>
    <p:sldId id="299" r:id="rId7"/>
    <p:sldId id="300" r:id="rId8"/>
    <p:sldId id="301" r:id="rId9"/>
    <p:sldId id="302" r:id="rId10"/>
    <p:sldId id="293" r:id="rId11"/>
    <p:sldId id="291" r:id="rId12"/>
    <p:sldId id="292" r:id="rId13"/>
    <p:sldId id="295" r:id="rId14"/>
    <p:sldId id="296" r:id="rId15"/>
    <p:sldId id="294" r:id="rId16"/>
    <p:sldId id="303" r:id="rId17"/>
    <p:sldId id="305"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7D6"/>
    <a:srgbClr val="2E64AF"/>
    <a:srgbClr val="042C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1" autoAdjust="0"/>
    <p:restoredTop sz="86418"/>
  </p:normalViewPr>
  <p:slideViewPr>
    <p:cSldViewPr snapToGrid="0">
      <p:cViewPr varScale="1">
        <p:scale>
          <a:sx n="114" d="100"/>
          <a:sy n="114" d="100"/>
        </p:scale>
        <p:origin x="612"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2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895FB8-4E86-4148-9718-7A148A8928D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14F0F99-7ED1-449C-BFCA-5DD14D7A4E57}">
      <dgm:prSet/>
      <dgm:spPr/>
      <dgm:t>
        <a:bodyPr/>
        <a:lstStyle/>
        <a:p>
          <a:r>
            <a:rPr lang="en-US"/>
            <a:t>Pre-reqs for required courses in the major, MATH 1720, COMP 1800</a:t>
          </a:r>
        </a:p>
      </dgm:t>
    </dgm:pt>
    <dgm:pt modelId="{DED984D3-FABA-4EF7-8C1D-0B117725C721}" type="parTrans" cxnId="{20D96A7A-556D-4494-B56A-CDC93A77033D}">
      <dgm:prSet/>
      <dgm:spPr/>
      <dgm:t>
        <a:bodyPr/>
        <a:lstStyle/>
        <a:p>
          <a:endParaRPr lang="en-US"/>
        </a:p>
      </dgm:t>
    </dgm:pt>
    <dgm:pt modelId="{5F587F90-0E2A-479F-9239-9883CFA5FA2E}" type="sibTrans" cxnId="{20D96A7A-556D-4494-B56A-CDC93A77033D}">
      <dgm:prSet/>
      <dgm:spPr/>
      <dgm:t>
        <a:bodyPr/>
        <a:lstStyle/>
        <a:p>
          <a:endParaRPr lang="en-US"/>
        </a:p>
      </dgm:t>
    </dgm:pt>
    <dgm:pt modelId="{32DB5415-85B6-4204-94BB-B22596320BBF}">
      <dgm:prSet/>
      <dgm:spPr/>
      <dgm:t>
        <a:bodyPr/>
        <a:lstStyle/>
        <a:p>
          <a:r>
            <a:rPr lang="en-US"/>
            <a:t>Pre-reqs for graduate school</a:t>
          </a:r>
        </a:p>
      </dgm:t>
    </dgm:pt>
    <dgm:pt modelId="{CE945B1E-F5E9-4EFD-AB52-E4BA32573FB3}" type="parTrans" cxnId="{6B98AC48-163D-4F98-885B-0980E746DBEC}">
      <dgm:prSet/>
      <dgm:spPr/>
      <dgm:t>
        <a:bodyPr/>
        <a:lstStyle/>
        <a:p>
          <a:endParaRPr lang="en-US"/>
        </a:p>
      </dgm:t>
    </dgm:pt>
    <dgm:pt modelId="{65F84563-2E27-4883-9B5F-286CEC743F46}" type="sibTrans" cxnId="{6B98AC48-163D-4F98-885B-0980E746DBEC}">
      <dgm:prSet/>
      <dgm:spPr/>
      <dgm:t>
        <a:bodyPr/>
        <a:lstStyle/>
        <a:p>
          <a:endParaRPr lang="en-US"/>
        </a:p>
      </dgm:t>
    </dgm:pt>
    <dgm:pt modelId="{B46BAC11-6466-4EA6-A565-F4266E8C0ABF}">
      <dgm:prSet/>
      <dgm:spPr/>
      <dgm:t>
        <a:bodyPr/>
        <a:lstStyle/>
        <a:p>
          <a:r>
            <a:rPr lang="en-US"/>
            <a:t>Upper division hours. </a:t>
          </a:r>
        </a:p>
      </dgm:t>
    </dgm:pt>
    <dgm:pt modelId="{9D9FF21C-676C-4E73-8773-D8C3B8A5CF9A}" type="parTrans" cxnId="{EA899795-1A9B-4F9C-B213-EF3557A7F191}">
      <dgm:prSet/>
      <dgm:spPr/>
      <dgm:t>
        <a:bodyPr/>
        <a:lstStyle/>
        <a:p>
          <a:endParaRPr lang="en-US"/>
        </a:p>
      </dgm:t>
    </dgm:pt>
    <dgm:pt modelId="{ED7C7562-8EEA-4857-8D13-DEA5332CEA95}" type="sibTrans" cxnId="{EA899795-1A9B-4F9C-B213-EF3557A7F191}">
      <dgm:prSet/>
      <dgm:spPr/>
      <dgm:t>
        <a:bodyPr/>
        <a:lstStyle/>
        <a:p>
          <a:endParaRPr lang="en-US"/>
        </a:p>
      </dgm:t>
    </dgm:pt>
    <dgm:pt modelId="{0A282676-466F-433F-B46F-F96915F108A8}">
      <dgm:prSet/>
      <dgm:spPr/>
      <dgm:t>
        <a:bodyPr/>
        <a:lstStyle/>
        <a:p>
          <a:r>
            <a:rPr lang="en-US"/>
            <a:t>Elective to get to 120 hours</a:t>
          </a:r>
        </a:p>
      </dgm:t>
    </dgm:pt>
    <dgm:pt modelId="{695FC968-5D1B-440D-92F3-F4F8A9EEBB1B}" type="parTrans" cxnId="{ABFA7843-192F-4827-A5DA-9CE4BEBC925B}">
      <dgm:prSet/>
      <dgm:spPr/>
      <dgm:t>
        <a:bodyPr/>
        <a:lstStyle/>
        <a:p>
          <a:endParaRPr lang="en-US"/>
        </a:p>
      </dgm:t>
    </dgm:pt>
    <dgm:pt modelId="{2F455901-087D-4940-8EA9-0C9E60CE4B4C}" type="sibTrans" cxnId="{ABFA7843-192F-4827-A5DA-9CE4BEBC925B}">
      <dgm:prSet/>
      <dgm:spPr/>
      <dgm:t>
        <a:bodyPr/>
        <a:lstStyle/>
        <a:p>
          <a:endParaRPr lang="en-US"/>
        </a:p>
      </dgm:t>
    </dgm:pt>
    <dgm:pt modelId="{0CAA7AAF-4E54-45D3-AD90-4E276BAE62B7}" type="pres">
      <dgm:prSet presAssocID="{84895FB8-4E86-4148-9718-7A148A8928D8}" presName="vert0" presStyleCnt="0">
        <dgm:presLayoutVars>
          <dgm:dir/>
          <dgm:animOne val="branch"/>
          <dgm:animLvl val="lvl"/>
        </dgm:presLayoutVars>
      </dgm:prSet>
      <dgm:spPr/>
    </dgm:pt>
    <dgm:pt modelId="{54B08296-2D29-4309-A3EA-7FB47F5FEEEC}" type="pres">
      <dgm:prSet presAssocID="{714F0F99-7ED1-449C-BFCA-5DD14D7A4E57}" presName="thickLine" presStyleLbl="alignNode1" presStyleIdx="0" presStyleCnt="4"/>
      <dgm:spPr/>
    </dgm:pt>
    <dgm:pt modelId="{267DE2C2-7780-4552-A825-179173E15873}" type="pres">
      <dgm:prSet presAssocID="{714F0F99-7ED1-449C-BFCA-5DD14D7A4E57}" presName="horz1" presStyleCnt="0"/>
      <dgm:spPr/>
    </dgm:pt>
    <dgm:pt modelId="{05FEF517-B1C5-4B54-AA13-B450807FCBA3}" type="pres">
      <dgm:prSet presAssocID="{714F0F99-7ED1-449C-BFCA-5DD14D7A4E57}" presName="tx1" presStyleLbl="revTx" presStyleIdx="0" presStyleCnt="4"/>
      <dgm:spPr/>
    </dgm:pt>
    <dgm:pt modelId="{795BA193-4B0A-4940-8899-23ECBDD9E2EB}" type="pres">
      <dgm:prSet presAssocID="{714F0F99-7ED1-449C-BFCA-5DD14D7A4E57}" presName="vert1" presStyleCnt="0"/>
      <dgm:spPr/>
    </dgm:pt>
    <dgm:pt modelId="{157C165F-B28F-4551-A211-30DDADFB589E}" type="pres">
      <dgm:prSet presAssocID="{32DB5415-85B6-4204-94BB-B22596320BBF}" presName="thickLine" presStyleLbl="alignNode1" presStyleIdx="1" presStyleCnt="4"/>
      <dgm:spPr/>
    </dgm:pt>
    <dgm:pt modelId="{9C5409BB-D93B-4DD8-B878-08EB7E61F5D6}" type="pres">
      <dgm:prSet presAssocID="{32DB5415-85B6-4204-94BB-B22596320BBF}" presName="horz1" presStyleCnt="0"/>
      <dgm:spPr/>
    </dgm:pt>
    <dgm:pt modelId="{83D43F6D-DD94-4D04-8D17-3CAE1E8A8C37}" type="pres">
      <dgm:prSet presAssocID="{32DB5415-85B6-4204-94BB-B22596320BBF}" presName="tx1" presStyleLbl="revTx" presStyleIdx="1" presStyleCnt="4"/>
      <dgm:spPr/>
    </dgm:pt>
    <dgm:pt modelId="{4A4F9599-E864-42AC-8E8D-828D024B7C9A}" type="pres">
      <dgm:prSet presAssocID="{32DB5415-85B6-4204-94BB-B22596320BBF}" presName="vert1" presStyleCnt="0"/>
      <dgm:spPr/>
    </dgm:pt>
    <dgm:pt modelId="{EF9BF26F-0886-4993-9A84-356654B3FF2E}" type="pres">
      <dgm:prSet presAssocID="{B46BAC11-6466-4EA6-A565-F4266E8C0ABF}" presName="thickLine" presStyleLbl="alignNode1" presStyleIdx="2" presStyleCnt="4"/>
      <dgm:spPr/>
    </dgm:pt>
    <dgm:pt modelId="{6D2BA608-B43D-4E58-81C4-CA9822A558AC}" type="pres">
      <dgm:prSet presAssocID="{B46BAC11-6466-4EA6-A565-F4266E8C0ABF}" presName="horz1" presStyleCnt="0"/>
      <dgm:spPr/>
    </dgm:pt>
    <dgm:pt modelId="{86637427-0CD8-43D5-9A31-2943D57F47AE}" type="pres">
      <dgm:prSet presAssocID="{B46BAC11-6466-4EA6-A565-F4266E8C0ABF}" presName="tx1" presStyleLbl="revTx" presStyleIdx="2" presStyleCnt="4"/>
      <dgm:spPr/>
    </dgm:pt>
    <dgm:pt modelId="{BE961B5C-37E9-437B-A0F7-63FAD519329B}" type="pres">
      <dgm:prSet presAssocID="{B46BAC11-6466-4EA6-A565-F4266E8C0ABF}" presName="vert1" presStyleCnt="0"/>
      <dgm:spPr/>
    </dgm:pt>
    <dgm:pt modelId="{4B1FA243-AE3D-489F-BF80-C3F952BD0933}" type="pres">
      <dgm:prSet presAssocID="{0A282676-466F-433F-B46F-F96915F108A8}" presName="thickLine" presStyleLbl="alignNode1" presStyleIdx="3" presStyleCnt="4"/>
      <dgm:spPr/>
    </dgm:pt>
    <dgm:pt modelId="{DEDB91F8-2F55-4693-B356-A4C9D748BDB0}" type="pres">
      <dgm:prSet presAssocID="{0A282676-466F-433F-B46F-F96915F108A8}" presName="horz1" presStyleCnt="0"/>
      <dgm:spPr/>
    </dgm:pt>
    <dgm:pt modelId="{A6445718-BDFD-4251-8796-08F13A03A377}" type="pres">
      <dgm:prSet presAssocID="{0A282676-466F-433F-B46F-F96915F108A8}" presName="tx1" presStyleLbl="revTx" presStyleIdx="3" presStyleCnt="4"/>
      <dgm:spPr/>
    </dgm:pt>
    <dgm:pt modelId="{D4898E3E-830D-4E89-A2BD-8AF318E6C63B}" type="pres">
      <dgm:prSet presAssocID="{0A282676-466F-433F-B46F-F96915F108A8}" presName="vert1" presStyleCnt="0"/>
      <dgm:spPr/>
    </dgm:pt>
  </dgm:ptLst>
  <dgm:cxnLst>
    <dgm:cxn modelId="{771A5100-FCD4-4421-9735-4F78A2DB4C39}" type="presOf" srcId="{84895FB8-4E86-4148-9718-7A148A8928D8}" destId="{0CAA7AAF-4E54-45D3-AD90-4E276BAE62B7}" srcOrd="0" destOrd="0" presId="urn:microsoft.com/office/officeart/2008/layout/LinedList"/>
    <dgm:cxn modelId="{2C0A5120-E365-412F-B675-4E43A9DA83F3}" type="presOf" srcId="{32DB5415-85B6-4204-94BB-B22596320BBF}" destId="{83D43F6D-DD94-4D04-8D17-3CAE1E8A8C37}" srcOrd="0" destOrd="0" presId="urn:microsoft.com/office/officeart/2008/layout/LinedList"/>
    <dgm:cxn modelId="{ABFA7843-192F-4827-A5DA-9CE4BEBC925B}" srcId="{84895FB8-4E86-4148-9718-7A148A8928D8}" destId="{0A282676-466F-433F-B46F-F96915F108A8}" srcOrd="3" destOrd="0" parTransId="{695FC968-5D1B-440D-92F3-F4F8A9EEBB1B}" sibTransId="{2F455901-087D-4940-8EA9-0C9E60CE4B4C}"/>
    <dgm:cxn modelId="{6B98AC48-163D-4F98-885B-0980E746DBEC}" srcId="{84895FB8-4E86-4148-9718-7A148A8928D8}" destId="{32DB5415-85B6-4204-94BB-B22596320BBF}" srcOrd="1" destOrd="0" parTransId="{CE945B1E-F5E9-4EFD-AB52-E4BA32573FB3}" sibTransId="{65F84563-2E27-4883-9B5F-286CEC743F46}"/>
    <dgm:cxn modelId="{20D96A7A-556D-4494-B56A-CDC93A77033D}" srcId="{84895FB8-4E86-4148-9718-7A148A8928D8}" destId="{714F0F99-7ED1-449C-BFCA-5DD14D7A4E57}" srcOrd="0" destOrd="0" parTransId="{DED984D3-FABA-4EF7-8C1D-0B117725C721}" sibTransId="{5F587F90-0E2A-479F-9239-9883CFA5FA2E}"/>
    <dgm:cxn modelId="{018BA384-61DA-419B-97C4-149E81355E89}" type="presOf" srcId="{B46BAC11-6466-4EA6-A565-F4266E8C0ABF}" destId="{86637427-0CD8-43D5-9A31-2943D57F47AE}" srcOrd="0" destOrd="0" presId="urn:microsoft.com/office/officeart/2008/layout/LinedList"/>
    <dgm:cxn modelId="{EA899795-1A9B-4F9C-B213-EF3557A7F191}" srcId="{84895FB8-4E86-4148-9718-7A148A8928D8}" destId="{B46BAC11-6466-4EA6-A565-F4266E8C0ABF}" srcOrd="2" destOrd="0" parTransId="{9D9FF21C-676C-4E73-8773-D8C3B8A5CF9A}" sibTransId="{ED7C7562-8EEA-4857-8D13-DEA5332CEA95}"/>
    <dgm:cxn modelId="{4CE1A398-845E-423D-BFD2-18ACE9024C15}" type="presOf" srcId="{0A282676-466F-433F-B46F-F96915F108A8}" destId="{A6445718-BDFD-4251-8796-08F13A03A377}" srcOrd="0" destOrd="0" presId="urn:microsoft.com/office/officeart/2008/layout/LinedList"/>
    <dgm:cxn modelId="{3EA8ECB5-10A7-4D6B-AB3A-5DF24E1DE246}" type="presOf" srcId="{714F0F99-7ED1-449C-BFCA-5DD14D7A4E57}" destId="{05FEF517-B1C5-4B54-AA13-B450807FCBA3}" srcOrd="0" destOrd="0" presId="urn:microsoft.com/office/officeart/2008/layout/LinedList"/>
    <dgm:cxn modelId="{D0E6A1F8-CD54-407E-8AE9-6995B1EF4F65}" type="presParOf" srcId="{0CAA7AAF-4E54-45D3-AD90-4E276BAE62B7}" destId="{54B08296-2D29-4309-A3EA-7FB47F5FEEEC}" srcOrd="0" destOrd="0" presId="urn:microsoft.com/office/officeart/2008/layout/LinedList"/>
    <dgm:cxn modelId="{E3E98F1A-4B40-4F0E-8D56-096A7B842930}" type="presParOf" srcId="{0CAA7AAF-4E54-45D3-AD90-4E276BAE62B7}" destId="{267DE2C2-7780-4552-A825-179173E15873}" srcOrd="1" destOrd="0" presId="urn:microsoft.com/office/officeart/2008/layout/LinedList"/>
    <dgm:cxn modelId="{ECC1C261-8CC0-4EF5-B907-9F93E0B6E8C6}" type="presParOf" srcId="{267DE2C2-7780-4552-A825-179173E15873}" destId="{05FEF517-B1C5-4B54-AA13-B450807FCBA3}" srcOrd="0" destOrd="0" presId="urn:microsoft.com/office/officeart/2008/layout/LinedList"/>
    <dgm:cxn modelId="{39291F58-9ED2-4B13-ADDD-AD4CF365B870}" type="presParOf" srcId="{267DE2C2-7780-4552-A825-179173E15873}" destId="{795BA193-4B0A-4940-8899-23ECBDD9E2EB}" srcOrd="1" destOrd="0" presId="urn:microsoft.com/office/officeart/2008/layout/LinedList"/>
    <dgm:cxn modelId="{A64735DF-D8DD-461E-A175-17D3BCF2BF1C}" type="presParOf" srcId="{0CAA7AAF-4E54-45D3-AD90-4E276BAE62B7}" destId="{157C165F-B28F-4551-A211-30DDADFB589E}" srcOrd="2" destOrd="0" presId="urn:microsoft.com/office/officeart/2008/layout/LinedList"/>
    <dgm:cxn modelId="{15E4EB6C-C012-4EF8-B8D8-B7756C441233}" type="presParOf" srcId="{0CAA7AAF-4E54-45D3-AD90-4E276BAE62B7}" destId="{9C5409BB-D93B-4DD8-B878-08EB7E61F5D6}" srcOrd="3" destOrd="0" presId="urn:microsoft.com/office/officeart/2008/layout/LinedList"/>
    <dgm:cxn modelId="{E8273BE1-B1E9-4A46-B88D-BED8057D01FB}" type="presParOf" srcId="{9C5409BB-D93B-4DD8-B878-08EB7E61F5D6}" destId="{83D43F6D-DD94-4D04-8D17-3CAE1E8A8C37}" srcOrd="0" destOrd="0" presId="urn:microsoft.com/office/officeart/2008/layout/LinedList"/>
    <dgm:cxn modelId="{F636323D-6F8C-45E0-A6D0-286A7788B636}" type="presParOf" srcId="{9C5409BB-D93B-4DD8-B878-08EB7E61F5D6}" destId="{4A4F9599-E864-42AC-8E8D-828D024B7C9A}" srcOrd="1" destOrd="0" presId="urn:microsoft.com/office/officeart/2008/layout/LinedList"/>
    <dgm:cxn modelId="{BF4F09C6-8543-4888-B042-933BE4CC8A69}" type="presParOf" srcId="{0CAA7AAF-4E54-45D3-AD90-4E276BAE62B7}" destId="{EF9BF26F-0886-4993-9A84-356654B3FF2E}" srcOrd="4" destOrd="0" presId="urn:microsoft.com/office/officeart/2008/layout/LinedList"/>
    <dgm:cxn modelId="{830516FD-609B-47DE-8FD8-FCB4E73DDAB1}" type="presParOf" srcId="{0CAA7AAF-4E54-45D3-AD90-4E276BAE62B7}" destId="{6D2BA608-B43D-4E58-81C4-CA9822A558AC}" srcOrd="5" destOrd="0" presId="urn:microsoft.com/office/officeart/2008/layout/LinedList"/>
    <dgm:cxn modelId="{A1F647A1-6DDB-41D5-AD36-EEC0B219CCD2}" type="presParOf" srcId="{6D2BA608-B43D-4E58-81C4-CA9822A558AC}" destId="{86637427-0CD8-43D5-9A31-2943D57F47AE}" srcOrd="0" destOrd="0" presId="urn:microsoft.com/office/officeart/2008/layout/LinedList"/>
    <dgm:cxn modelId="{B586CB4E-A5EF-412D-BC1F-1A941CE58FFE}" type="presParOf" srcId="{6D2BA608-B43D-4E58-81C4-CA9822A558AC}" destId="{BE961B5C-37E9-437B-A0F7-63FAD519329B}" srcOrd="1" destOrd="0" presId="urn:microsoft.com/office/officeart/2008/layout/LinedList"/>
    <dgm:cxn modelId="{EDE05F9C-0A9A-4771-BD38-97D3140D5488}" type="presParOf" srcId="{0CAA7AAF-4E54-45D3-AD90-4E276BAE62B7}" destId="{4B1FA243-AE3D-489F-BF80-C3F952BD0933}" srcOrd="6" destOrd="0" presId="urn:microsoft.com/office/officeart/2008/layout/LinedList"/>
    <dgm:cxn modelId="{EB9D15A7-7359-4514-974C-9F4E861EFA48}" type="presParOf" srcId="{0CAA7AAF-4E54-45D3-AD90-4E276BAE62B7}" destId="{DEDB91F8-2F55-4693-B356-A4C9D748BDB0}" srcOrd="7" destOrd="0" presId="urn:microsoft.com/office/officeart/2008/layout/LinedList"/>
    <dgm:cxn modelId="{E273B071-0082-47F4-A64D-F6C90784C9F7}" type="presParOf" srcId="{DEDB91F8-2F55-4693-B356-A4C9D748BDB0}" destId="{A6445718-BDFD-4251-8796-08F13A03A377}" srcOrd="0" destOrd="0" presId="urn:microsoft.com/office/officeart/2008/layout/LinedList"/>
    <dgm:cxn modelId="{DDADE204-6806-494F-85B5-E6A0FF1FCF49}" type="presParOf" srcId="{DEDB91F8-2F55-4693-B356-A4C9D748BDB0}" destId="{D4898E3E-830D-4E89-A2BD-8AF318E6C63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08296-2D29-4309-A3EA-7FB47F5FEEEC}">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FEF517-B1C5-4B54-AA13-B450807FCBA3}">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Pre-reqs for required courses in the major, MATH 1720, COMP 1800</a:t>
          </a:r>
        </a:p>
      </dsp:txBody>
      <dsp:txXfrm>
        <a:off x="0" y="0"/>
        <a:ext cx="10515600" cy="1087834"/>
      </dsp:txXfrm>
    </dsp:sp>
    <dsp:sp modelId="{157C165F-B28F-4551-A211-30DDADFB589E}">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43F6D-DD94-4D04-8D17-3CAE1E8A8C37}">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Pre-reqs for graduate school</a:t>
          </a:r>
        </a:p>
      </dsp:txBody>
      <dsp:txXfrm>
        <a:off x="0" y="1087834"/>
        <a:ext cx="10515600" cy="1087834"/>
      </dsp:txXfrm>
    </dsp:sp>
    <dsp:sp modelId="{EF9BF26F-0886-4993-9A84-356654B3FF2E}">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637427-0CD8-43D5-9A31-2943D57F47AE}">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Upper division hours. </a:t>
          </a:r>
        </a:p>
      </dsp:txBody>
      <dsp:txXfrm>
        <a:off x="0" y="2175669"/>
        <a:ext cx="10515600" cy="1087834"/>
      </dsp:txXfrm>
    </dsp:sp>
    <dsp:sp modelId="{4B1FA243-AE3D-489F-BF80-C3F952BD0933}">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45718-BDFD-4251-8796-08F13A03A377}">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Elective to get to 120 hours</a:t>
          </a:r>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FA1FE-4248-5D4F-9DE1-6D6634CA3ED8}" type="datetimeFigureOut">
              <a:rPr lang="en-US" smtClean="0"/>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E65EF-6CA5-6748-8746-9D86401AFCA5}" type="slidenum">
              <a:rPr lang="en-US" smtClean="0"/>
              <a:t>‹#›</a:t>
            </a:fld>
            <a:endParaRPr lang="en-US"/>
          </a:p>
        </p:txBody>
      </p:sp>
    </p:spTree>
    <p:extLst>
      <p:ext uri="{BB962C8B-B14F-4D97-AF65-F5344CB8AC3E}">
        <p14:creationId xmlns:p14="http://schemas.microsoft.com/office/powerpoint/2010/main" val="104966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FA1CED-5BBA-4FDB-9CD0-F930634E43E6}" type="slidenum">
              <a:rPr lang="en-US" smtClean="0"/>
              <a:t>5</a:t>
            </a:fld>
            <a:endParaRPr lang="en-US"/>
          </a:p>
        </p:txBody>
      </p:sp>
    </p:spTree>
    <p:extLst>
      <p:ext uri="{BB962C8B-B14F-4D97-AF65-F5344CB8AC3E}">
        <p14:creationId xmlns:p14="http://schemas.microsoft.com/office/powerpoint/2010/main" val="311571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FA1CED-5BBA-4FDB-9CD0-F930634E43E6}" type="slidenum">
              <a:rPr lang="en-US" smtClean="0"/>
              <a:t>6</a:t>
            </a:fld>
            <a:endParaRPr lang="en-US"/>
          </a:p>
        </p:txBody>
      </p:sp>
    </p:spTree>
    <p:extLst>
      <p:ext uri="{BB962C8B-B14F-4D97-AF65-F5344CB8AC3E}">
        <p14:creationId xmlns:p14="http://schemas.microsoft.com/office/powerpoint/2010/main" val="47610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FA1CED-5BBA-4FDB-9CD0-F930634E43E6}" type="slidenum">
              <a:rPr lang="en-US" smtClean="0"/>
              <a:t>7</a:t>
            </a:fld>
            <a:endParaRPr lang="en-US"/>
          </a:p>
        </p:txBody>
      </p:sp>
    </p:spTree>
    <p:extLst>
      <p:ext uri="{BB962C8B-B14F-4D97-AF65-F5344CB8AC3E}">
        <p14:creationId xmlns:p14="http://schemas.microsoft.com/office/powerpoint/2010/main" val="784977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FA1CED-5BBA-4FDB-9CD0-F930634E43E6}" type="slidenum">
              <a:rPr lang="en-US" smtClean="0"/>
              <a:t>8</a:t>
            </a:fld>
            <a:endParaRPr lang="en-US"/>
          </a:p>
        </p:txBody>
      </p:sp>
    </p:spTree>
    <p:extLst>
      <p:ext uri="{BB962C8B-B14F-4D97-AF65-F5344CB8AC3E}">
        <p14:creationId xmlns:p14="http://schemas.microsoft.com/office/powerpoint/2010/main" val="86067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EC14-D56D-4D94-805B-8628FC6098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6BB50A-B3DA-47B5-B6AF-6AD3F2EFBE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2DE22C-480D-461B-A4BC-F679C712882F}"/>
              </a:ext>
            </a:extLst>
          </p:cNvPr>
          <p:cNvSpPr>
            <a:spLocks noGrp="1"/>
          </p:cNvSpPr>
          <p:nvPr>
            <p:ph type="dt" sz="half" idx="10"/>
          </p:nvPr>
        </p:nvSpPr>
        <p:spPr/>
        <p:txBody>
          <a:bodyPr/>
          <a:lstStyle/>
          <a:p>
            <a:fld id="{7777B187-168D-4FDA-B0A0-BAB9EC992736}" type="datetimeFigureOut">
              <a:rPr lang="en-US" smtClean="0"/>
              <a:t>2/3/2023</a:t>
            </a:fld>
            <a:endParaRPr lang="en-US"/>
          </a:p>
        </p:txBody>
      </p:sp>
      <p:sp>
        <p:nvSpPr>
          <p:cNvPr id="5" name="Footer Placeholder 4">
            <a:extLst>
              <a:ext uri="{FF2B5EF4-FFF2-40B4-BE49-F238E27FC236}">
                <a16:creationId xmlns:a16="http://schemas.microsoft.com/office/drawing/2014/main" id="{9B5A5BC6-0035-4D99-A7E7-AF5554FE8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89F76-7858-403E-84C4-0AE095D31673}"/>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415342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54E-3922-4F10-B76F-A21660D2C2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815F08-4AEB-4FDB-A7FD-6C55DC8BC8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DCF01-548B-4E0C-8BFB-F4F9D44BF81E}"/>
              </a:ext>
            </a:extLst>
          </p:cNvPr>
          <p:cNvSpPr>
            <a:spLocks noGrp="1"/>
          </p:cNvSpPr>
          <p:nvPr>
            <p:ph type="dt" sz="half" idx="10"/>
          </p:nvPr>
        </p:nvSpPr>
        <p:spPr/>
        <p:txBody>
          <a:bodyPr/>
          <a:lstStyle/>
          <a:p>
            <a:fld id="{7777B187-168D-4FDA-B0A0-BAB9EC992736}" type="datetimeFigureOut">
              <a:rPr lang="en-US" smtClean="0"/>
              <a:t>2/3/2023</a:t>
            </a:fld>
            <a:endParaRPr lang="en-US"/>
          </a:p>
        </p:txBody>
      </p:sp>
      <p:sp>
        <p:nvSpPr>
          <p:cNvPr id="5" name="Footer Placeholder 4">
            <a:extLst>
              <a:ext uri="{FF2B5EF4-FFF2-40B4-BE49-F238E27FC236}">
                <a16:creationId xmlns:a16="http://schemas.microsoft.com/office/drawing/2014/main" id="{F1B8F5CC-71B3-4DBC-865D-74754E624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76A14-8AFD-42C6-BBA6-63D0871862C2}"/>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242625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EDC664-DFDC-43FA-864B-51F24E9C33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7C94CF-762E-4B40-9B1F-DD012AC5EB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D7445-0182-4527-958F-446D76927874}"/>
              </a:ext>
            </a:extLst>
          </p:cNvPr>
          <p:cNvSpPr>
            <a:spLocks noGrp="1"/>
          </p:cNvSpPr>
          <p:nvPr>
            <p:ph type="dt" sz="half" idx="10"/>
          </p:nvPr>
        </p:nvSpPr>
        <p:spPr/>
        <p:txBody>
          <a:bodyPr/>
          <a:lstStyle/>
          <a:p>
            <a:fld id="{7777B187-168D-4FDA-B0A0-BAB9EC992736}" type="datetimeFigureOut">
              <a:rPr lang="en-US" smtClean="0"/>
              <a:t>2/3/2023</a:t>
            </a:fld>
            <a:endParaRPr lang="en-US"/>
          </a:p>
        </p:txBody>
      </p:sp>
      <p:sp>
        <p:nvSpPr>
          <p:cNvPr id="5" name="Footer Placeholder 4">
            <a:extLst>
              <a:ext uri="{FF2B5EF4-FFF2-40B4-BE49-F238E27FC236}">
                <a16:creationId xmlns:a16="http://schemas.microsoft.com/office/drawing/2014/main" id="{107E61CB-B33E-4500-BAC5-D4304846F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C4210C-E83F-412F-9A97-A354A232CDC6}"/>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2015151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32912-9D8B-3049-C539-D16BBBF167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33403E-CD70-4501-93CF-D2E768E676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225FE7-744F-03A9-A564-5104FFE7A39A}"/>
              </a:ext>
            </a:extLst>
          </p:cNvPr>
          <p:cNvSpPr>
            <a:spLocks noGrp="1"/>
          </p:cNvSpPr>
          <p:nvPr>
            <p:ph type="dt" sz="half" idx="10"/>
          </p:nvPr>
        </p:nvSpPr>
        <p:spPr/>
        <p:txBody>
          <a:bodyPr/>
          <a:lstStyle/>
          <a:p>
            <a:fld id="{3D2D47DA-D301-46B6-A523-93715396E8D1}" type="datetimeFigureOut">
              <a:rPr lang="en-US" smtClean="0"/>
              <a:t>2/3/2023</a:t>
            </a:fld>
            <a:endParaRPr lang="en-US"/>
          </a:p>
        </p:txBody>
      </p:sp>
      <p:sp>
        <p:nvSpPr>
          <p:cNvPr id="5" name="Footer Placeholder 4">
            <a:extLst>
              <a:ext uri="{FF2B5EF4-FFF2-40B4-BE49-F238E27FC236}">
                <a16:creationId xmlns:a16="http://schemas.microsoft.com/office/drawing/2014/main" id="{EB4BAD87-BF30-AE9C-5895-BF06ABBE0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02C6A-CAE0-EE30-146F-9ABC24E98AEB}"/>
              </a:ext>
            </a:extLst>
          </p:cNvPr>
          <p:cNvSpPr>
            <a:spLocks noGrp="1"/>
          </p:cNvSpPr>
          <p:nvPr>
            <p:ph type="sldNum" sz="quarter" idx="12"/>
          </p:nvPr>
        </p:nvSpPr>
        <p:spPr/>
        <p:txBody>
          <a:bodyPr/>
          <a:lstStyle/>
          <a:p>
            <a:fld id="{D2629AF8-C0F2-475E-BD26-6F2245E16F3C}" type="slidenum">
              <a:rPr lang="en-US" smtClean="0"/>
              <a:t>‹#›</a:t>
            </a:fld>
            <a:endParaRPr lang="en-US"/>
          </a:p>
        </p:txBody>
      </p:sp>
    </p:spTree>
    <p:extLst>
      <p:ext uri="{BB962C8B-B14F-4D97-AF65-F5344CB8AC3E}">
        <p14:creationId xmlns:p14="http://schemas.microsoft.com/office/powerpoint/2010/main" val="2635879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5C5E-37A7-754D-A926-593FCC94A4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49BAAA-BC90-751D-578D-E04A26FB4D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551956-D743-FA67-73CA-93C8936D5FD2}"/>
              </a:ext>
            </a:extLst>
          </p:cNvPr>
          <p:cNvSpPr>
            <a:spLocks noGrp="1"/>
          </p:cNvSpPr>
          <p:nvPr>
            <p:ph type="dt" sz="half" idx="10"/>
          </p:nvPr>
        </p:nvSpPr>
        <p:spPr/>
        <p:txBody>
          <a:bodyPr/>
          <a:lstStyle/>
          <a:p>
            <a:fld id="{3D2D47DA-D301-46B6-A523-93715396E8D1}" type="datetimeFigureOut">
              <a:rPr lang="en-US" smtClean="0"/>
              <a:t>2/3/2023</a:t>
            </a:fld>
            <a:endParaRPr lang="en-US"/>
          </a:p>
        </p:txBody>
      </p:sp>
      <p:sp>
        <p:nvSpPr>
          <p:cNvPr id="5" name="Footer Placeholder 4">
            <a:extLst>
              <a:ext uri="{FF2B5EF4-FFF2-40B4-BE49-F238E27FC236}">
                <a16:creationId xmlns:a16="http://schemas.microsoft.com/office/drawing/2014/main" id="{2299B4CD-0352-A0C6-C492-4553A5802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22E3D-F1F4-B235-5418-A3F695CABF70}"/>
              </a:ext>
            </a:extLst>
          </p:cNvPr>
          <p:cNvSpPr>
            <a:spLocks noGrp="1"/>
          </p:cNvSpPr>
          <p:nvPr>
            <p:ph type="sldNum" sz="quarter" idx="12"/>
          </p:nvPr>
        </p:nvSpPr>
        <p:spPr/>
        <p:txBody>
          <a:bodyPr/>
          <a:lstStyle/>
          <a:p>
            <a:fld id="{D2629AF8-C0F2-475E-BD26-6F2245E16F3C}" type="slidenum">
              <a:rPr lang="en-US" smtClean="0"/>
              <a:t>‹#›</a:t>
            </a:fld>
            <a:endParaRPr lang="en-US"/>
          </a:p>
        </p:txBody>
      </p:sp>
    </p:spTree>
    <p:extLst>
      <p:ext uri="{BB962C8B-B14F-4D97-AF65-F5344CB8AC3E}">
        <p14:creationId xmlns:p14="http://schemas.microsoft.com/office/powerpoint/2010/main" val="168633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14BCD-2E3B-BF8E-12AA-261049336A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09C347-4BF1-D928-2A90-0DEF666DC4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CE6320-4C0E-B58A-8323-D34E6B8FE880}"/>
              </a:ext>
            </a:extLst>
          </p:cNvPr>
          <p:cNvSpPr>
            <a:spLocks noGrp="1"/>
          </p:cNvSpPr>
          <p:nvPr>
            <p:ph type="dt" sz="half" idx="10"/>
          </p:nvPr>
        </p:nvSpPr>
        <p:spPr/>
        <p:txBody>
          <a:bodyPr/>
          <a:lstStyle/>
          <a:p>
            <a:fld id="{3D2D47DA-D301-46B6-A523-93715396E8D1}" type="datetimeFigureOut">
              <a:rPr lang="en-US" smtClean="0"/>
              <a:t>2/3/2023</a:t>
            </a:fld>
            <a:endParaRPr lang="en-US"/>
          </a:p>
        </p:txBody>
      </p:sp>
      <p:sp>
        <p:nvSpPr>
          <p:cNvPr id="5" name="Footer Placeholder 4">
            <a:extLst>
              <a:ext uri="{FF2B5EF4-FFF2-40B4-BE49-F238E27FC236}">
                <a16:creationId xmlns:a16="http://schemas.microsoft.com/office/drawing/2014/main" id="{E1DDE2EB-96A8-ABFF-595A-9DA211598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C866BE-0195-0996-B02C-7B6163F6D77D}"/>
              </a:ext>
            </a:extLst>
          </p:cNvPr>
          <p:cNvSpPr>
            <a:spLocks noGrp="1"/>
          </p:cNvSpPr>
          <p:nvPr>
            <p:ph type="sldNum" sz="quarter" idx="12"/>
          </p:nvPr>
        </p:nvSpPr>
        <p:spPr/>
        <p:txBody>
          <a:bodyPr/>
          <a:lstStyle/>
          <a:p>
            <a:fld id="{D2629AF8-C0F2-475E-BD26-6F2245E16F3C}" type="slidenum">
              <a:rPr lang="en-US" smtClean="0"/>
              <a:t>‹#›</a:t>
            </a:fld>
            <a:endParaRPr lang="en-US"/>
          </a:p>
        </p:txBody>
      </p:sp>
    </p:spTree>
    <p:extLst>
      <p:ext uri="{BB962C8B-B14F-4D97-AF65-F5344CB8AC3E}">
        <p14:creationId xmlns:p14="http://schemas.microsoft.com/office/powerpoint/2010/main" val="3423884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5A81D-6233-F651-829E-C16E83EA80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B13A8-9CDA-D0BE-925B-AD4F91429F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E3A1BF-2B27-BFF4-227D-AD35A1FA9C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321182-51B0-845F-B8BA-7CBBA67ECB64}"/>
              </a:ext>
            </a:extLst>
          </p:cNvPr>
          <p:cNvSpPr>
            <a:spLocks noGrp="1"/>
          </p:cNvSpPr>
          <p:nvPr>
            <p:ph type="dt" sz="half" idx="10"/>
          </p:nvPr>
        </p:nvSpPr>
        <p:spPr/>
        <p:txBody>
          <a:bodyPr/>
          <a:lstStyle/>
          <a:p>
            <a:fld id="{3D2D47DA-D301-46B6-A523-93715396E8D1}" type="datetimeFigureOut">
              <a:rPr lang="en-US" smtClean="0"/>
              <a:t>2/3/2023</a:t>
            </a:fld>
            <a:endParaRPr lang="en-US"/>
          </a:p>
        </p:txBody>
      </p:sp>
      <p:sp>
        <p:nvSpPr>
          <p:cNvPr id="6" name="Footer Placeholder 5">
            <a:extLst>
              <a:ext uri="{FF2B5EF4-FFF2-40B4-BE49-F238E27FC236}">
                <a16:creationId xmlns:a16="http://schemas.microsoft.com/office/drawing/2014/main" id="{741FC29E-78FE-C932-F843-2F81369C3D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2D1401-4821-3748-47BA-C3676B922D43}"/>
              </a:ext>
            </a:extLst>
          </p:cNvPr>
          <p:cNvSpPr>
            <a:spLocks noGrp="1"/>
          </p:cNvSpPr>
          <p:nvPr>
            <p:ph type="sldNum" sz="quarter" idx="12"/>
          </p:nvPr>
        </p:nvSpPr>
        <p:spPr/>
        <p:txBody>
          <a:bodyPr/>
          <a:lstStyle/>
          <a:p>
            <a:fld id="{D2629AF8-C0F2-475E-BD26-6F2245E16F3C}" type="slidenum">
              <a:rPr lang="en-US" smtClean="0"/>
              <a:t>‹#›</a:t>
            </a:fld>
            <a:endParaRPr lang="en-US"/>
          </a:p>
        </p:txBody>
      </p:sp>
    </p:spTree>
    <p:extLst>
      <p:ext uri="{BB962C8B-B14F-4D97-AF65-F5344CB8AC3E}">
        <p14:creationId xmlns:p14="http://schemas.microsoft.com/office/powerpoint/2010/main" val="1053680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0165-8633-BA29-73EA-FEF58BD494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3593CE-A644-0233-27B6-E88CED565F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9323DC-7DFD-F57C-43A7-ACF7241B24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624F0B-B573-ABB3-5E16-714C501313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71CB40-0D95-1D10-BD32-DB11612E0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73C70C-6235-1BCE-5E6C-1CB043A0DFF2}"/>
              </a:ext>
            </a:extLst>
          </p:cNvPr>
          <p:cNvSpPr>
            <a:spLocks noGrp="1"/>
          </p:cNvSpPr>
          <p:nvPr>
            <p:ph type="dt" sz="half" idx="10"/>
          </p:nvPr>
        </p:nvSpPr>
        <p:spPr/>
        <p:txBody>
          <a:bodyPr/>
          <a:lstStyle/>
          <a:p>
            <a:fld id="{3D2D47DA-D301-46B6-A523-93715396E8D1}" type="datetimeFigureOut">
              <a:rPr lang="en-US" smtClean="0"/>
              <a:t>2/3/2023</a:t>
            </a:fld>
            <a:endParaRPr lang="en-US"/>
          </a:p>
        </p:txBody>
      </p:sp>
      <p:sp>
        <p:nvSpPr>
          <p:cNvPr id="8" name="Footer Placeholder 7">
            <a:extLst>
              <a:ext uri="{FF2B5EF4-FFF2-40B4-BE49-F238E27FC236}">
                <a16:creationId xmlns:a16="http://schemas.microsoft.com/office/drawing/2014/main" id="{D2CDE8D8-32BF-61A4-CBCE-0C98015D89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AEC170-EEBC-495D-7140-1AD02DF2B4D4}"/>
              </a:ext>
            </a:extLst>
          </p:cNvPr>
          <p:cNvSpPr>
            <a:spLocks noGrp="1"/>
          </p:cNvSpPr>
          <p:nvPr>
            <p:ph type="sldNum" sz="quarter" idx="12"/>
          </p:nvPr>
        </p:nvSpPr>
        <p:spPr/>
        <p:txBody>
          <a:bodyPr/>
          <a:lstStyle/>
          <a:p>
            <a:fld id="{D2629AF8-C0F2-475E-BD26-6F2245E16F3C}" type="slidenum">
              <a:rPr lang="en-US" smtClean="0"/>
              <a:t>‹#›</a:t>
            </a:fld>
            <a:endParaRPr lang="en-US"/>
          </a:p>
        </p:txBody>
      </p:sp>
    </p:spTree>
    <p:extLst>
      <p:ext uri="{BB962C8B-B14F-4D97-AF65-F5344CB8AC3E}">
        <p14:creationId xmlns:p14="http://schemas.microsoft.com/office/powerpoint/2010/main" val="2608069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A867-5C12-CD64-EEE3-8CD089EA4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837D4-9680-1771-551F-21F6E8144C6D}"/>
              </a:ext>
            </a:extLst>
          </p:cNvPr>
          <p:cNvSpPr>
            <a:spLocks noGrp="1"/>
          </p:cNvSpPr>
          <p:nvPr>
            <p:ph type="dt" sz="half" idx="10"/>
          </p:nvPr>
        </p:nvSpPr>
        <p:spPr/>
        <p:txBody>
          <a:bodyPr/>
          <a:lstStyle/>
          <a:p>
            <a:fld id="{3D2D47DA-D301-46B6-A523-93715396E8D1}" type="datetimeFigureOut">
              <a:rPr lang="en-US" smtClean="0"/>
              <a:t>2/3/2023</a:t>
            </a:fld>
            <a:endParaRPr lang="en-US"/>
          </a:p>
        </p:txBody>
      </p:sp>
      <p:sp>
        <p:nvSpPr>
          <p:cNvPr id="4" name="Footer Placeholder 3">
            <a:extLst>
              <a:ext uri="{FF2B5EF4-FFF2-40B4-BE49-F238E27FC236}">
                <a16:creationId xmlns:a16="http://schemas.microsoft.com/office/drawing/2014/main" id="{4C96BCF4-B10D-B0EC-978D-02B5449BE7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2B1721-E701-5CCC-5A69-7D39FB6BA53A}"/>
              </a:ext>
            </a:extLst>
          </p:cNvPr>
          <p:cNvSpPr>
            <a:spLocks noGrp="1"/>
          </p:cNvSpPr>
          <p:nvPr>
            <p:ph type="sldNum" sz="quarter" idx="12"/>
          </p:nvPr>
        </p:nvSpPr>
        <p:spPr/>
        <p:txBody>
          <a:bodyPr/>
          <a:lstStyle/>
          <a:p>
            <a:fld id="{D2629AF8-C0F2-475E-BD26-6F2245E16F3C}" type="slidenum">
              <a:rPr lang="en-US" smtClean="0"/>
              <a:t>‹#›</a:t>
            </a:fld>
            <a:endParaRPr lang="en-US"/>
          </a:p>
        </p:txBody>
      </p:sp>
    </p:spTree>
    <p:extLst>
      <p:ext uri="{BB962C8B-B14F-4D97-AF65-F5344CB8AC3E}">
        <p14:creationId xmlns:p14="http://schemas.microsoft.com/office/powerpoint/2010/main" val="593393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94E9C3-0DB0-74C2-CC9F-2A785193C57E}"/>
              </a:ext>
            </a:extLst>
          </p:cNvPr>
          <p:cNvSpPr>
            <a:spLocks noGrp="1"/>
          </p:cNvSpPr>
          <p:nvPr>
            <p:ph type="dt" sz="half" idx="10"/>
          </p:nvPr>
        </p:nvSpPr>
        <p:spPr/>
        <p:txBody>
          <a:bodyPr/>
          <a:lstStyle/>
          <a:p>
            <a:fld id="{3D2D47DA-D301-46B6-A523-93715396E8D1}" type="datetimeFigureOut">
              <a:rPr lang="en-US" smtClean="0"/>
              <a:t>2/3/2023</a:t>
            </a:fld>
            <a:endParaRPr lang="en-US"/>
          </a:p>
        </p:txBody>
      </p:sp>
      <p:sp>
        <p:nvSpPr>
          <p:cNvPr id="3" name="Footer Placeholder 2">
            <a:extLst>
              <a:ext uri="{FF2B5EF4-FFF2-40B4-BE49-F238E27FC236}">
                <a16:creationId xmlns:a16="http://schemas.microsoft.com/office/drawing/2014/main" id="{AC154B0E-AD75-637B-5AB4-3872E25B36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4C3279-A75C-578E-A1B5-502F7145D8EA}"/>
              </a:ext>
            </a:extLst>
          </p:cNvPr>
          <p:cNvSpPr>
            <a:spLocks noGrp="1"/>
          </p:cNvSpPr>
          <p:nvPr>
            <p:ph type="sldNum" sz="quarter" idx="12"/>
          </p:nvPr>
        </p:nvSpPr>
        <p:spPr/>
        <p:txBody>
          <a:bodyPr/>
          <a:lstStyle/>
          <a:p>
            <a:fld id="{D2629AF8-C0F2-475E-BD26-6F2245E16F3C}" type="slidenum">
              <a:rPr lang="en-US" smtClean="0"/>
              <a:t>‹#›</a:t>
            </a:fld>
            <a:endParaRPr lang="en-US"/>
          </a:p>
        </p:txBody>
      </p:sp>
    </p:spTree>
    <p:extLst>
      <p:ext uri="{BB962C8B-B14F-4D97-AF65-F5344CB8AC3E}">
        <p14:creationId xmlns:p14="http://schemas.microsoft.com/office/powerpoint/2010/main" val="2573519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C4505-B7D6-AC10-EDD0-43D4DE4E2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4E6DA7-BEFE-B9F6-1543-16C9622EC5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53A7B5-2F3F-BE23-CC2A-D782CD3DB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E78F56-499F-4F00-512E-A4E18017F0E4}"/>
              </a:ext>
            </a:extLst>
          </p:cNvPr>
          <p:cNvSpPr>
            <a:spLocks noGrp="1"/>
          </p:cNvSpPr>
          <p:nvPr>
            <p:ph type="dt" sz="half" idx="10"/>
          </p:nvPr>
        </p:nvSpPr>
        <p:spPr/>
        <p:txBody>
          <a:bodyPr/>
          <a:lstStyle/>
          <a:p>
            <a:fld id="{3D2D47DA-D301-46B6-A523-93715396E8D1}" type="datetimeFigureOut">
              <a:rPr lang="en-US" smtClean="0"/>
              <a:t>2/3/2023</a:t>
            </a:fld>
            <a:endParaRPr lang="en-US"/>
          </a:p>
        </p:txBody>
      </p:sp>
      <p:sp>
        <p:nvSpPr>
          <p:cNvPr id="6" name="Footer Placeholder 5">
            <a:extLst>
              <a:ext uri="{FF2B5EF4-FFF2-40B4-BE49-F238E27FC236}">
                <a16:creationId xmlns:a16="http://schemas.microsoft.com/office/drawing/2014/main" id="{2A66EF54-26B1-30C8-1721-101E93B30B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480DE-BA25-DAD6-00C6-FDD948C390CB}"/>
              </a:ext>
            </a:extLst>
          </p:cNvPr>
          <p:cNvSpPr>
            <a:spLocks noGrp="1"/>
          </p:cNvSpPr>
          <p:nvPr>
            <p:ph type="sldNum" sz="quarter" idx="12"/>
          </p:nvPr>
        </p:nvSpPr>
        <p:spPr/>
        <p:txBody>
          <a:bodyPr/>
          <a:lstStyle/>
          <a:p>
            <a:fld id="{D2629AF8-C0F2-475E-BD26-6F2245E16F3C}" type="slidenum">
              <a:rPr lang="en-US" smtClean="0"/>
              <a:t>‹#›</a:t>
            </a:fld>
            <a:endParaRPr lang="en-US"/>
          </a:p>
        </p:txBody>
      </p:sp>
    </p:spTree>
    <p:extLst>
      <p:ext uri="{BB962C8B-B14F-4D97-AF65-F5344CB8AC3E}">
        <p14:creationId xmlns:p14="http://schemas.microsoft.com/office/powerpoint/2010/main" val="256631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70C7-4AB8-4BF1-AA8A-17D7F6AFDC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8CB8C7-81B8-4F1F-839E-31F3430F2D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5B368-6BBF-4D28-8D48-A3ABB3B34C96}"/>
              </a:ext>
            </a:extLst>
          </p:cNvPr>
          <p:cNvSpPr>
            <a:spLocks noGrp="1"/>
          </p:cNvSpPr>
          <p:nvPr>
            <p:ph type="dt" sz="half" idx="10"/>
          </p:nvPr>
        </p:nvSpPr>
        <p:spPr/>
        <p:txBody>
          <a:bodyPr/>
          <a:lstStyle/>
          <a:p>
            <a:fld id="{7777B187-168D-4FDA-B0A0-BAB9EC992736}" type="datetimeFigureOut">
              <a:rPr lang="en-US" smtClean="0"/>
              <a:t>2/3/2023</a:t>
            </a:fld>
            <a:endParaRPr lang="en-US"/>
          </a:p>
        </p:txBody>
      </p:sp>
      <p:sp>
        <p:nvSpPr>
          <p:cNvPr id="5" name="Footer Placeholder 4">
            <a:extLst>
              <a:ext uri="{FF2B5EF4-FFF2-40B4-BE49-F238E27FC236}">
                <a16:creationId xmlns:a16="http://schemas.microsoft.com/office/drawing/2014/main" id="{308F500C-DC62-4A0E-A1DE-53728A159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B1137-8FDA-418D-A755-FA6D573E701E}"/>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1318589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33F1-6096-593D-10CA-A86AAF34F3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1B3C1A-AC7A-C540-7027-BAEF2DF233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2507B2-59DC-C243-918F-D8A9C9B05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545630-32C1-969B-420A-0F8ABDBD188E}"/>
              </a:ext>
            </a:extLst>
          </p:cNvPr>
          <p:cNvSpPr>
            <a:spLocks noGrp="1"/>
          </p:cNvSpPr>
          <p:nvPr>
            <p:ph type="dt" sz="half" idx="10"/>
          </p:nvPr>
        </p:nvSpPr>
        <p:spPr/>
        <p:txBody>
          <a:bodyPr/>
          <a:lstStyle/>
          <a:p>
            <a:fld id="{3D2D47DA-D301-46B6-A523-93715396E8D1}" type="datetimeFigureOut">
              <a:rPr lang="en-US" smtClean="0"/>
              <a:t>2/3/2023</a:t>
            </a:fld>
            <a:endParaRPr lang="en-US"/>
          </a:p>
        </p:txBody>
      </p:sp>
      <p:sp>
        <p:nvSpPr>
          <p:cNvPr id="6" name="Footer Placeholder 5">
            <a:extLst>
              <a:ext uri="{FF2B5EF4-FFF2-40B4-BE49-F238E27FC236}">
                <a16:creationId xmlns:a16="http://schemas.microsoft.com/office/drawing/2014/main" id="{FF841DF4-1FA1-1685-4B72-E5FE7FE8A4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B9B0C6-6BF4-0B45-D3F7-DDFA4931E2F7}"/>
              </a:ext>
            </a:extLst>
          </p:cNvPr>
          <p:cNvSpPr>
            <a:spLocks noGrp="1"/>
          </p:cNvSpPr>
          <p:nvPr>
            <p:ph type="sldNum" sz="quarter" idx="12"/>
          </p:nvPr>
        </p:nvSpPr>
        <p:spPr/>
        <p:txBody>
          <a:bodyPr/>
          <a:lstStyle/>
          <a:p>
            <a:fld id="{D2629AF8-C0F2-475E-BD26-6F2245E16F3C}" type="slidenum">
              <a:rPr lang="en-US" smtClean="0"/>
              <a:t>‹#›</a:t>
            </a:fld>
            <a:endParaRPr lang="en-US"/>
          </a:p>
        </p:txBody>
      </p:sp>
    </p:spTree>
    <p:extLst>
      <p:ext uri="{BB962C8B-B14F-4D97-AF65-F5344CB8AC3E}">
        <p14:creationId xmlns:p14="http://schemas.microsoft.com/office/powerpoint/2010/main" val="1412700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96C27-BD1A-A936-49D1-2C74F9427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42B0D-748C-8984-B3F5-95E6C54010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0FFB4-ADA8-CE61-87CE-70634C75A73D}"/>
              </a:ext>
            </a:extLst>
          </p:cNvPr>
          <p:cNvSpPr>
            <a:spLocks noGrp="1"/>
          </p:cNvSpPr>
          <p:nvPr>
            <p:ph type="dt" sz="half" idx="10"/>
          </p:nvPr>
        </p:nvSpPr>
        <p:spPr/>
        <p:txBody>
          <a:bodyPr/>
          <a:lstStyle/>
          <a:p>
            <a:fld id="{3D2D47DA-D301-46B6-A523-93715396E8D1}" type="datetimeFigureOut">
              <a:rPr lang="en-US" smtClean="0"/>
              <a:t>2/3/2023</a:t>
            </a:fld>
            <a:endParaRPr lang="en-US"/>
          </a:p>
        </p:txBody>
      </p:sp>
      <p:sp>
        <p:nvSpPr>
          <p:cNvPr id="5" name="Footer Placeholder 4">
            <a:extLst>
              <a:ext uri="{FF2B5EF4-FFF2-40B4-BE49-F238E27FC236}">
                <a16:creationId xmlns:a16="http://schemas.microsoft.com/office/drawing/2014/main" id="{247FA2D7-5325-D096-F2B3-58CE0BBB2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E6C48-068F-E965-DBA7-E79FC3FE3975}"/>
              </a:ext>
            </a:extLst>
          </p:cNvPr>
          <p:cNvSpPr>
            <a:spLocks noGrp="1"/>
          </p:cNvSpPr>
          <p:nvPr>
            <p:ph type="sldNum" sz="quarter" idx="12"/>
          </p:nvPr>
        </p:nvSpPr>
        <p:spPr/>
        <p:txBody>
          <a:bodyPr/>
          <a:lstStyle/>
          <a:p>
            <a:fld id="{D2629AF8-C0F2-475E-BD26-6F2245E16F3C}" type="slidenum">
              <a:rPr lang="en-US" smtClean="0"/>
              <a:t>‹#›</a:t>
            </a:fld>
            <a:endParaRPr lang="en-US"/>
          </a:p>
        </p:txBody>
      </p:sp>
    </p:spTree>
    <p:extLst>
      <p:ext uri="{BB962C8B-B14F-4D97-AF65-F5344CB8AC3E}">
        <p14:creationId xmlns:p14="http://schemas.microsoft.com/office/powerpoint/2010/main" val="3450015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C30D14-4B9B-16D7-416D-4A2FC49EAA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E59F31-D075-BEEA-5FF4-967B4B6F89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D8137-21ED-0CFE-7E89-BFE3E8796E19}"/>
              </a:ext>
            </a:extLst>
          </p:cNvPr>
          <p:cNvSpPr>
            <a:spLocks noGrp="1"/>
          </p:cNvSpPr>
          <p:nvPr>
            <p:ph type="dt" sz="half" idx="10"/>
          </p:nvPr>
        </p:nvSpPr>
        <p:spPr/>
        <p:txBody>
          <a:bodyPr/>
          <a:lstStyle/>
          <a:p>
            <a:fld id="{3D2D47DA-D301-46B6-A523-93715396E8D1}" type="datetimeFigureOut">
              <a:rPr lang="en-US" smtClean="0"/>
              <a:t>2/3/2023</a:t>
            </a:fld>
            <a:endParaRPr lang="en-US"/>
          </a:p>
        </p:txBody>
      </p:sp>
      <p:sp>
        <p:nvSpPr>
          <p:cNvPr id="5" name="Footer Placeholder 4">
            <a:extLst>
              <a:ext uri="{FF2B5EF4-FFF2-40B4-BE49-F238E27FC236}">
                <a16:creationId xmlns:a16="http://schemas.microsoft.com/office/drawing/2014/main" id="{096D164D-C2F2-A905-E302-9FBA2B440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7C5C1-4557-E6B0-54E7-4AB45CB52D20}"/>
              </a:ext>
            </a:extLst>
          </p:cNvPr>
          <p:cNvSpPr>
            <a:spLocks noGrp="1"/>
          </p:cNvSpPr>
          <p:nvPr>
            <p:ph type="sldNum" sz="quarter" idx="12"/>
          </p:nvPr>
        </p:nvSpPr>
        <p:spPr/>
        <p:txBody>
          <a:bodyPr/>
          <a:lstStyle/>
          <a:p>
            <a:fld id="{D2629AF8-C0F2-475E-BD26-6F2245E16F3C}" type="slidenum">
              <a:rPr lang="en-US" smtClean="0"/>
              <a:t>‹#›</a:t>
            </a:fld>
            <a:endParaRPr lang="en-US"/>
          </a:p>
        </p:txBody>
      </p:sp>
    </p:spTree>
    <p:extLst>
      <p:ext uri="{BB962C8B-B14F-4D97-AF65-F5344CB8AC3E}">
        <p14:creationId xmlns:p14="http://schemas.microsoft.com/office/powerpoint/2010/main" val="76114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C29E-088E-49CE-9DE1-5EF1695114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E48CA3-39FE-4C5E-AE17-48F7623B6C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B020F8-3663-443B-8E8E-EF97FCE50D13}"/>
              </a:ext>
            </a:extLst>
          </p:cNvPr>
          <p:cNvSpPr>
            <a:spLocks noGrp="1"/>
          </p:cNvSpPr>
          <p:nvPr>
            <p:ph type="dt" sz="half" idx="10"/>
          </p:nvPr>
        </p:nvSpPr>
        <p:spPr/>
        <p:txBody>
          <a:bodyPr/>
          <a:lstStyle/>
          <a:p>
            <a:fld id="{7777B187-168D-4FDA-B0A0-BAB9EC992736}" type="datetimeFigureOut">
              <a:rPr lang="en-US" smtClean="0"/>
              <a:t>2/3/2023</a:t>
            </a:fld>
            <a:endParaRPr lang="en-US"/>
          </a:p>
        </p:txBody>
      </p:sp>
      <p:sp>
        <p:nvSpPr>
          <p:cNvPr id="5" name="Footer Placeholder 4">
            <a:extLst>
              <a:ext uri="{FF2B5EF4-FFF2-40B4-BE49-F238E27FC236}">
                <a16:creationId xmlns:a16="http://schemas.microsoft.com/office/drawing/2014/main" id="{F25FAFBE-4822-473B-9FCE-5E713967B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D135E-41FF-4B13-8028-0CD3D8588B61}"/>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299929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41C1-04E2-4426-8BBF-2A52878258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C10AC-140D-4213-9CF1-C7E7E939F6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6A8A03-F04C-46C2-A2D6-8CACFE4173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C2D736-DE44-425E-A413-D50297E6FCC0}"/>
              </a:ext>
            </a:extLst>
          </p:cNvPr>
          <p:cNvSpPr>
            <a:spLocks noGrp="1"/>
          </p:cNvSpPr>
          <p:nvPr>
            <p:ph type="dt" sz="half" idx="10"/>
          </p:nvPr>
        </p:nvSpPr>
        <p:spPr/>
        <p:txBody>
          <a:bodyPr/>
          <a:lstStyle/>
          <a:p>
            <a:fld id="{7777B187-168D-4FDA-B0A0-BAB9EC992736}" type="datetimeFigureOut">
              <a:rPr lang="en-US" smtClean="0"/>
              <a:t>2/3/2023</a:t>
            </a:fld>
            <a:endParaRPr lang="en-US"/>
          </a:p>
        </p:txBody>
      </p:sp>
      <p:sp>
        <p:nvSpPr>
          <p:cNvPr id="6" name="Footer Placeholder 5">
            <a:extLst>
              <a:ext uri="{FF2B5EF4-FFF2-40B4-BE49-F238E27FC236}">
                <a16:creationId xmlns:a16="http://schemas.microsoft.com/office/drawing/2014/main" id="{80FBA2D3-43EE-4670-AA73-08A44BDF1D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9DC748-802A-40AF-82BF-DB0960DC67E3}"/>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1358871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A3E8-DF51-43E1-A936-DD6228FD9E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57A895-533E-4AFA-ACB8-CDF52F2258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03F0DE-DB04-4488-A79B-C42D57593D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1710B1-AED2-493E-B575-FDA5743BA1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F1082-FAD4-4C28-93FD-7A277A366D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57375D-C7EA-4475-AE84-5FDDA861717E}"/>
              </a:ext>
            </a:extLst>
          </p:cNvPr>
          <p:cNvSpPr>
            <a:spLocks noGrp="1"/>
          </p:cNvSpPr>
          <p:nvPr>
            <p:ph type="dt" sz="half" idx="10"/>
          </p:nvPr>
        </p:nvSpPr>
        <p:spPr/>
        <p:txBody>
          <a:bodyPr/>
          <a:lstStyle/>
          <a:p>
            <a:fld id="{7777B187-168D-4FDA-B0A0-BAB9EC992736}" type="datetimeFigureOut">
              <a:rPr lang="en-US" smtClean="0"/>
              <a:t>2/3/2023</a:t>
            </a:fld>
            <a:endParaRPr lang="en-US"/>
          </a:p>
        </p:txBody>
      </p:sp>
      <p:sp>
        <p:nvSpPr>
          <p:cNvPr id="8" name="Footer Placeholder 7">
            <a:extLst>
              <a:ext uri="{FF2B5EF4-FFF2-40B4-BE49-F238E27FC236}">
                <a16:creationId xmlns:a16="http://schemas.microsoft.com/office/drawing/2014/main" id="{AEE2E199-D33B-42EA-BC93-0D23DA9613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B72E4A-DF3D-4118-80D2-D0943A73E170}"/>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182011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3EDE-2938-490F-8472-A52368D73A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71FF3-F136-4E1B-BE95-638C12CF0D8E}"/>
              </a:ext>
            </a:extLst>
          </p:cNvPr>
          <p:cNvSpPr>
            <a:spLocks noGrp="1"/>
          </p:cNvSpPr>
          <p:nvPr>
            <p:ph type="dt" sz="half" idx="10"/>
          </p:nvPr>
        </p:nvSpPr>
        <p:spPr/>
        <p:txBody>
          <a:bodyPr/>
          <a:lstStyle/>
          <a:p>
            <a:fld id="{7777B187-168D-4FDA-B0A0-BAB9EC992736}" type="datetimeFigureOut">
              <a:rPr lang="en-US" smtClean="0"/>
              <a:t>2/3/2023</a:t>
            </a:fld>
            <a:endParaRPr lang="en-US"/>
          </a:p>
        </p:txBody>
      </p:sp>
      <p:sp>
        <p:nvSpPr>
          <p:cNvPr id="4" name="Footer Placeholder 3">
            <a:extLst>
              <a:ext uri="{FF2B5EF4-FFF2-40B4-BE49-F238E27FC236}">
                <a16:creationId xmlns:a16="http://schemas.microsoft.com/office/drawing/2014/main" id="{2FCC4F27-2C84-4B79-8F09-1C8D211F01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065302-408B-4B5C-87A5-66647E54C9F7}"/>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287520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B79238-0E76-4B81-A1BA-78DEFE1E3E95}"/>
              </a:ext>
            </a:extLst>
          </p:cNvPr>
          <p:cNvSpPr>
            <a:spLocks noGrp="1"/>
          </p:cNvSpPr>
          <p:nvPr>
            <p:ph type="dt" sz="half" idx="10"/>
          </p:nvPr>
        </p:nvSpPr>
        <p:spPr/>
        <p:txBody>
          <a:bodyPr/>
          <a:lstStyle/>
          <a:p>
            <a:fld id="{7777B187-168D-4FDA-B0A0-BAB9EC992736}" type="datetimeFigureOut">
              <a:rPr lang="en-US" smtClean="0"/>
              <a:t>2/3/2023</a:t>
            </a:fld>
            <a:endParaRPr lang="en-US"/>
          </a:p>
        </p:txBody>
      </p:sp>
      <p:sp>
        <p:nvSpPr>
          <p:cNvPr id="3" name="Footer Placeholder 2">
            <a:extLst>
              <a:ext uri="{FF2B5EF4-FFF2-40B4-BE49-F238E27FC236}">
                <a16:creationId xmlns:a16="http://schemas.microsoft.com/office/drawing/2014/main" id="{641ABEAA-6A18-4789-88B8-6D6C7C4399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91BC46-C572-4B47-83D6-F0EB7C63340B}"/>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164258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1DC15-9FE6-4596-B9C2-2B4DD2EE23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007456-58ED-42C8-84C9-827B1F4772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D81D98-DDF1-450B-BA2B-A4C2B229F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67383A-0A29-43D1-86A4-15B18D65B645}"/>
              </a:ext>
            </a:extLst>
          </p:cNvPr>
          <p:cNvSpPr>
            <a:spLocks noGrp="1"/>
          </p:cNvSpPr>
          <p:nvPr>
            <p:ph type="dt" sz="half" idx="10"/>
          </p:nvPr>
        </p:nvSpPr>
        <p:spPr/>
        <p:txBody>
          <a:bodyPr/>
          <a:lstStyle/>
          <a:p>
            <a:fld id="{7777B187-168D-4FDA-B0A0-BAB9EC992736}" type="datetimeFigureOut">
              <a:rPr lang="en-US" smtClean="0"/>
              <a:t>2/3/2023</a:t>
            </a:fld>
            <a:endParaRPr lang="en-US"/>
          </a:p>
        </p:txBody>
      </p:sp>
      <p:sp>
        <p:nvSpPr>
          <p:cNvPr id="6" name="Footer Placeholder 5">
            <a:extLst>
              <a:ext uri="{FF2B5EF4-FFF2-40B4-BE49-F238E27FC236}">
                <a16:creationId xmlns:a16="http://schemas.microsoft.com/office/drawing/2014/main" id="{2C7D330A-181B-43D2-AB3C-8BD8AFAAAF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D000B-4EB9-4EA2-8237-84C5D88A569F}"/>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133163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47A1-BB49-469D-9A74-912259DD49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9311E5-851B-4CC8-8D47-985FB0A15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2120F1-BF6A-488F-B2BB-708469C06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10A93A-E5B1-4803-AD14-77D52336D4F7}"/>
              </a:ext>
            </a:extLst>
          </p:cNvPr>
          <p:cNvSpPr>
            <a:spLocks noGrp="1"/>
          </p:cNvSpPr>
          <p:nvPr>
            <p:ph type="dt" sz="half" idx="10"/>
          </p:nvPr>
        </p:nvSpPr>
        <p:spPr/>
        <p:txBody>
          <a:bodyPr/>
          <a:lstStyle/>
          <a:p>
            <a:fld id="{7777B187-168D-4FDA-B0A0-BAB9EC992736}" type="datetimeFigureOut">
              <a:rPr lang="en-US" smtClean="0"/>
              <a:t>2/3/2023</a:t>
            </a:fld>
            <a:endParaRPr lang="en-US"/>
          </a:p>
        </p:txBody>
      </p:sp>
      <p:sp>
        <p:nvSpPr>
          <p:cNvPr id="6" name="Footer Placeholder 5">
            <a:extLst>
              <a:ext uri="{FF2B5EF4-FFF2-40B4-BE49-F238E27FC236}">
                <a16:creationId xmlns:a16="http://schemas.microsoft.com/office/drawing/2014/main" id="{B5A0D12E-521E-4C41-8DE5-F45FF7C848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00E40-FD28-43AC-9033-0D8CFE636DCA}"/>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2103754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A0A5B-8410-4B38-BFF8-FACEC57F1E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733EB6-5334-4B3F-948C-6CF5788E0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AEB3A-0D0F-4741-AF04-514D23ADCF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7B187-168D-4FDA-B0A0-BAB9EC992736}" type="datetimeFigureOut">
              <a:rPr lang="en-US" smtClean="0"/>
              <a:t>2/3/2023</a:t>
            </a:fld>
            <a:endParaRPr lang="en-US"/>
          </a:p>
        </p:txBody>
      </p:sp>
      <p:sp>
        <p:nvSpPr>
          <p:cNvPr id="5" name="Footer Placeholder 4">
            <a:extLst>
              <a:ext uri="{FF2B5EF4-FFF2-40B4-BE49-F238E27FC236}">
                <a16:creationId xmlns:a16="http://schemas.microsoft.com/office/drawing/2014/main" id="{D687817F-21C5-4CEA-A93B-7D99A1459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C4BFBF-C4D5-45C8-8C77-F630BD39C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8D4DB-CDC2-4428-B2D2-1DC11880F93B}" type="slidenum">
              <a:rPr lang="en-US" smtClean="0"/>
              <a:t>‹#›</a:t>
            </a:fld>
            <a:endParaRPr lang="en-US"/>
          </a:p>
        </p:txBody>
      </p:sp>
    </p:spTree>
    <p:extLst>
      <p:ext uri="{BB962C8B-B14F-4D97-AF65-F5344CB8AC3E}">
        <p14:creationId xmlns:p14="http://schemas.microsoft.com/office/powerpoint/2010/main" val="2461307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32C1E-FC9D-EC63-C54D-FEC59F0F73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D64C7A-A7F5-8AD3-EB1B-A36A962F16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8AD2F-C8C9-AB74-FDA8-4F20254B83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D47DA-D301-46B6-A523-93715396E8D1}" type="datetimeFigureOut">
              <a:rPr lang="en-US" smtClean="0"/>
              <a:t>2/3/2023</a:t>
            </a:fld>
            <a:endParaRPr lang="en-US"/>
          </a:p>
        </p:txBody>
      </p:sp>
      <p:sp>
        <p:nvSpPr>
          <p:cNvPr id="5" name="Footer Placeholder 4">
            <a:extLst>
              <a:ext uri="{FF2B5EF4-FFF2-40B4-BE49-F238E27FC236}">
                <a16:creationId xmlns:a16="http://schemas.microsoft.com/office/drawing/2014/main" id="{89C00A5E-6BA9-7837-6138-3B6B4E9573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69D2D9-A4DD-9FD9-4EE0-ED518F892D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29AF8-C0F2-475E-BD26-6F2245E16F3C}" type="slidenum">
              <a:rPr lang="en-US" smtClean="0"/>
              <a:t>‹#›</a:t>
            </a:fld>
            <a:endParaRPr lang="en-US"/>
          </a:p>
        </p:txBody>
      </p:sp>
    </p:spTree>
    <p:extLst>
      <p:ext uri="{BB962C8B-B14F-4D97-AF65-F5344CB8AC3E}">
        <p14:creationId xmlns:p14="http://schemas.microsoft.com/office/powerpoint/2010/main" val="368257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CE86DB-A69A-FA4A-BD65-4B8539E4C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9DD906-A1FD-4D4D-AFE9-A6681776C2C2}"/>
              </a:ext>
            </a:extLst>
          </p:cNvPr>
          <p:cNvSpPr>
            <a:spLocks noGrp="1"/>
          </p:cNvSpPr>
          <p:nvPr>
            <p:ph type="ctrTitle"/>
          </p:nvPr>
        </p:nvSpPr>
        <p:spPr/>
        <p:txBody>
          <a:bodyPr>
            <a:normAutofit/>
          </a:bodyPr>
          <a:lstStyle/>
          <a:p>
            <a:r>
              <a:rPr lang="en-US" sz="4400" dirty="0"/>
              <a:t>CPOS</a:t>
            </a:r>
          </a:p>
        </p:txBody>
      </p:sp>
      <p:sp>
        <p:nvSpPr>
          <p:cNvPr id="3" name="Subtitle 2">
            <a:extLst>
              <a:ext uri="{FF2B5EF4-FFF2-40B4-BE49-F238E27FC236}">
                <a16:creationId xmlns:a16="http://schemas.microsoft.com/office/drawing/2014/main" id="{18637755-7596-425B-9BC0-4E1DA510E4E3}"/>
              </a:ext>
            </a:extLst>
          </p:cNvPr>
          <p:cNvSpPr>
            <a:spLocks noGrp="1"/>
          </p:cNvSpPr>
          <p:nvPr>
            <p:ph type="subTitle" idx="1"/>
          </p:nvPr>
        </p:nvSpPr>
        <p:spPr/>
        <p:txBody>
          <a:bodyPr/>
          <a:lstStyle/>
          <a:p>
            <a:pPr lvl="1"/>
            <a:r>
              <a:rPr lang="en-US" dirty="0"/>
              <a:t>Advisor Training</a:t>
            </a:r>
          </a:p>
          <a:p>
            <a:pPr lvl="1"/>
            <a:r>
              <a:rPr lang="en-US" dirty="0"/>
              <a:t>2/3/23</a:t>
            </a:r>
          </a:p>
        </p:txBody>
      </p:sp>
    </p:spTree>
    <p:extLst>
      <p:ext uri="{BB962C8B-B14F-4D97-AF65-F5344CB8AC3E}">
        <p14:creationId xmlns:p14="http://schemas.microsoft.com/office/powerpoint/2010/main" val="227534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2164A-805C-E3B2-7308-DB520B5ADFCD}"/>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6:30 am Email</a:t>
            </a:r>
          </a:p>
        </p:txBody>
      </p:sp>
      <p:pic>
        <p:nvPicPr>
          <p:cNvPr id="5" name="Picture 4">
            <a:extLst>
              <a:ext uri="{FF2B5EF4-FFF2-40B4-BE49-F238E27FC236}">
                <a16:creationId xmlns:a16="http://schemas.microsoft.com/office/drawing/2014/main" id="{A90EDB91-A16E-F709-E012-132B20429E1D}"/>
              </a:ext>
            </a:extLst>
          </p:cNvPr>
          <p:cNvPicPr>
            <a:picLocks noChangeAspect="1"/>
          </p:cNvPicPr>
          <p:nvPr/>
        </p:nvPicPr>
        <p:blipFill>
          <a:blip r:embed="rId2"/>
          <a:stretch>
            <a:fillRect/>
          </a:stretch>
        </p:blipFill>
        <p:spPr>
          <a:xfrm>
            <a:off x="432225" y="2394124"/>
            <a:ext cx="11327549" cy="3596497"/>
          </a:xfrm>
          <a:prstGeom prst="rect">
            <a:avLst/>
          </a:prstGeom>
        </p:spPr>
      </p:pic>
    </p:spTree>
    <p:extLst>
      <p:ext uri="{BB962C8B-B14F-4D97-AF65-F5344CB8AC3E}">
        <p14:creationId xmlns:p14="http://schemas.microsoft.com/office/powerpoint/2010/main" val="2206807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967F67-DC6E-2276-6EB2-15830E9E774A}"/>
              </a:ext>
            </a:extLst>
          </p:cNvPr>
          <p:cNvSpPr>
            <a:spLocks noGrp="1"/>
          </p:cNvSpPr>
          <p:nvPr>
            <p:ph type="title"/>
          </p:nvPr>
        </p:nvSpPr>
        <p:spPr>
          <a:xfrm>
            <a:off x="643467" y="640080"/>
            <a:ext cx="3096427" cy="5613236"/>
          </a:xfrm>
        </p:spPr>
        <p:txBody>
          <a:bodyPr anchor="ctr">
            <a:normAutofit/>
          </a:bodyPr>
          <a:lstStyle/>
          <a:p>
            <a:endParaRPr lang="en-US">
              <a:solidFill>
                <a:srgbClr val="FFFFFF"/>
              </a:solidFill>
            </a:endParaRPr>
          </a:p>
        </p:txBody>
      </p:sp>
      <p:sp>
        <p:nvSpPr>
          <p:cNvPr id="3" name="Content Placeholder 2">
            <a:extLst>
              <a:ext uri="{FF2B5EF4-FFF2-40B4-BE49-F238E27FC236}">
                <a16:creationId xmlns:a16="http://schemas.microsoft.com/office/drawing/2014/main" id="{2977C744-512F-C90A-98EA-EEAAB1F0E825}"/>
              </a:ext>
            </a:extLst>
          </p:cNvPr>
          <p:cNvSpPr>
            <a:spLocks noGrp="1"/>
          </p:cNvSpPr>
          <p:nvPr>
            <p:ph idx="1"/>
          </p:nvPr>
        </p:nvSpPr>
        <p:spPr>
          <a:xfrm>
            <a:off x="4699818" y="640082"/>
            <a:ext cx="6848715" cy="2484884"/>
          </a:xfrm>
        </p:spPr>
        <p:txBody>
          <a:bodyPr anchor="ctr">
            <a:normAutofit/>
          </a:bodyPr>
          <a:lstStyle/>
          <a:p>
            <a:r>
              <a:rPr lang="en-US" sz="2000" dirty="0"/>
              <a:t>These are the courses that currently do not fall into the student’s major or minor on </a:t>
            </a:r>
            <a:r>
              <a:rPr lang="en-US" sz="2000" dirty="0" err="1"/>
              <a:t>UMDegree</a:t>
            </a:r>
            <a:endParaRPr lang="en-US" sz="2000" dirty="0"/>
          </a:p>
          <a:p>
            <a:r>
              <a:rPr lang="en-US" sz="2000" dirty="0"/>
              <a:t>Cody does all students majoring in a natural science</a:t>
            </a:r>
          </a:p>
          <a:p>
            <a:r>
              <a:rPr lang="en-US" sz="2000" dirty="0"/>
              <a:t>Rika does all other majors</a:t>
            </a:r>
          </a:p>
        </p:txBody>
      </p:sp>
      <p:pic>
        <p:nvPicPr>
          <p:cNvPr id="5" name="Picture 4">
            <a:extLst>
              <a:ext uri="{FF2B5EF4-FFF2-40B4-BE49-F238E27FC236}">
                <a16:creationId xmlns:a16="http://schemas.microsoft.com/office/drawing/2014/main" id="{D59C3754-E9D5-A208-F67C-689C66566E7A}"/>
              </a:ext>
            </a:extLst>
          </p:cNvPr>
          <p:cNvPicPr>
            <a:picLocks noChangeAspect="1"/>
          </p:cNvPicPr>
          <p:nvPr/>
        </p:nvPicPr>
        <p:blipFill>
          <a:blip r:embed="rId2"/>
          <a:stretch>
            <a:fillRect/>
          </a:stretch>
        </p:blipFill>
        <p:spPr>
          <a:xfrm>
            <a:off x="4654297" y="3553725"/>
            <a:ext cx="6894236" cy="2274281"/>
          </a:xfrm>
          <a:prstGeom prst="rect">
            <a:avLst/>
          </a:prstGeom>
        </p:spPr>
      </p:pic>
    </p:spTree>
    <p:extLst>
      <p:ext uri="{BB962C8B-B14F-4D97-AF65-F5344CB8AC3E}">
        <p14:creationId xmlns:p14="http://schemas.microsoft.com/office/powerpoint/2010/main" val="1177532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5D84-548C-1DE0-8238-EAD6D8748F91}"/>
              </a:ext>
            </a:extLst>
          </p:cNvPr>
          <p:cNvSpPr>
            <a:spLocks noGrp="1"/>
          </p:cNvSpPr>
          <p:nvPr>
            <p:ph type="title"/>
          </p:nvPr>
        </p:nvSpPr>
        <p:spPr/>
        <p:txBody>
          <a:bodyPr/>
          <a:lstStyle/>
          <a:p>
            <a:r>
              <a:rPr lang="en-US" dirty="0"/>
              <a:t>Exceptions</a:t>
            </a:r>
          </a:p>
        </p:txBody>
      </p:sp>
      <p:graphicFrame>
        <p:nvGraphicFramePr>
          <p:cNvPr id="7" name="Content Placeholder 2">
            <a:extLst>
              <a:ext uri="{FF2B5EF4-FFF2-40B4-BE49-F238E27FC236}">
                <a16:creationId xmlns:a16="http://schemas.microsoft.com/office/drawing/2014/main" id="{8A53952E-5379-EE02-1F33-3B079E8B06F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989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4A498C-1343-9325-FAC7-4556A3D16FB3}"/>
              </a:ext>
            </a:extLst>
          </p:cNvPr>
          <p:cNvSpPr>
            <a:spLocks noGrp="1"/>
          </p:cNvSpPr>
          <p:nvPr>
            <p:ph type="title"/>
          </p:nvPr>
        </p:nvSpPr>
        <p:spPr>
          <a:xfrm>
            <a:off x="643467" y="640080"/>
            <a:ext cx="3096427" cy="5613236"/>
          </a:xfrm>
        </p:spPr>
        <p:txBody>
          <a:bodyPr anchor="ctr">
            <a:normAutofit/>
          </a:bodyPr>
          <a:lstStyle/>
          <a:p>
            <a:r>
              <a:rPr lang="en-US">
                <a:solidFill>
                  <a:srgbClr val="FFFFFF"/>
                </a:solidFill>
              </a:rPr>
              <a:t>UMDegree</a:t>
            </a:r>
          </a:p>
        </p:txBody>
      </p:sp>
      <p:sp>
        <p:nvSpPr>
          <p:cNvPr id="13" name="Content Placeholder 12">
            <a:extLst>
              <a:ext uri="{FF2B5EF4-FFF2-40B4-BE49-F238E27FC236}">
                <a16:creationId xmlns:a16="http://schemas.microsoft.com/office/drawing/2014/main" id="{455560E9-2C94-FCEA-D39C-D91FC96BFAF4}"/>
              </a:ext>
            </a:extLst>
          </p:cNvPr>
          <p:cNvSpPr>
            <a:spLocks noGrp="1"/>
          </p:cNvSpPr>
          <p:nvPr>
            <p:ph idx="1"/>
          </p:nvPr>
        </p:nvSpPr>
        <p:spPr>
          <a:xfrm>
            <a:off x="4554204" y="3230717"/>
            <a:ext cx="6848715" cy="2484884"/>
          </a:xfrm>
        </p:spPr>
        <p:txBody>
          <a:bodyPr anchor="ctr">
            <a:normAutofit/>
          </a:bodyPr>
          <a:lstStyle/>
          <a:p>
            <a:r>
              <a:rPr lang="en-US" sz="2000" dirty="0"/>
              <a:t>This is why I need a note from the advisor.</a:t>
            </a:r>
          </a:p>
          <a:p>
            <a:r>
              <a:rPr lang="en-US" sz="2000" dirty="0"/>
              <a:t>I will email the advisor and the student.</a:t>
            </a:r>
          </a:p>
          <a:p>
            <a:r>
              <a:rPr lang="en-US" sz="2000" dirty="0"/>
              <a:t>Many of you are good a putting in the list of advised courses.</a:t>
            </a:r>
          </a:p>
          <a:p>
            <a:r>
              <a:rPr lang="en-US" sz="2000" dirty="0"/>
              <a:t>Sometimes a student wants to pick up a minor. </a:t>
            </a:r>
          </a:p>
        </p:txBody>
      </p:sp>
      <p:pic>
        <p:nvPicPr>
          <p:cNvPr id="9" name="Content Placeholder 8">
            <a:extLst>
              <a:ext uri="{FF2B5EF4-FFF2-40B4-BE49-F238E27FC236}">
                <a16:creationId xmlns:a16="http://schemas.microsoft.com/office/drawing/2014/main" id="{67D4B499-3F80-8202-07F3-13FC4C1DA508}"/>
              </a:ext>
            </a:extLst>
          </p:cNvPr>
          <p:cNvPicPr>
            <a:picLocks noChangeAspect="1"/>
          </p:cNvPicPr>
          <p:nvPr/>
        </p:nvPicPr>
        <p:blipFill rotWithShape="1">
          <a:blip r:embed="rId2"/>
          <a:srcRect t="4180"/>
          <a:stretch/>
        </p:blipFill>
        <p:spPr>
          <a:xfrm>
            <a:off x="853262" y="200941"/>
            <a:ext cx="11043926" cy="2484883"/>
          </a:xfrm>
          <a:prstGeom prst="rect">
            <a:avLst/>
          </a:prstGeom>
        </p:spPr>
      </p:pic>
    </p:spTree>
    <p:extLst>
      <p:ext uri="{BB962C8B-B14F-4D97-AF65-F5344CB8AC3E}">
        <p14:creationId xmlns:p14="http://schemas.microsoft.com/office/powerpoint/2010/main" val="346401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4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95F697A-B7AB-CA34-5412-B8F4943E6C9F}"/>
              </a:ext>
            </a:extLst>
          </p:cNvPr>
          <p:cNvSpPr>
            <a:spLocks noGrp="1"/>
          </p:cNvSpPr>
          <p:nvPr>
            <p:ph type="title"/>
          </p:nvPr>
        </p:nvSpPr>
        <p:spPr>
          <a:xfrm>
            <a:off x="871220" y="860028"/>
            <a:ext cx="6006192" cy="1324907"/>
          </a:xfrm>
        </p:spPr>
        <p:txBody>
          <a:bodyPr>
            <a:normAutofit/>
          </a:bodyPr>
          <a:lstStyle/>
          <a:p>
            <a:r>
              <a:rPr lang="en-US">
                <a:solidFill>
                  <a:srgbClr val="44488C"/>
                </a:solidFill>
              </a:rPr>
              <a:t>Sample CPOS FORM</a:t>
            </a:r>
          </a:p>
        </p:txBody>
      </p:sp>
      <p:sp>
        <p:nvSpPr>
          <p:cNvPr id="9" name="Content Placeholder 8">
            <a:extLst>
              <a:ext uri="{FF2B5EF4-FFF2-40B4-BE49-F238E27FC236}">
                <a16:creationId xmlns:a16="http://schemas.microsoft.com/office/drawing/2014/main" id="{A5B62AB7-1865-DB59-88DA-106F4F2DFD08}"/>
              </a:ext>
            </a:extLst>
          </p:cNvPr>
          <p:cNvSpPr>
            <a:spLocks noGrp="1"/>
          </p:cNvSpPr>
          <p:nvPr>
            <p:ph idx="1"/>
          </p:nvPr>
        </p:nvSpPr>
        <p:spPr>
          <a:xfrm>
            <a:off x="871220" y="2248823"/>
            <a:ext cx="6006192" cy="3928139"/>
          </a:xfrm>
        </p:spPr>
        <p:txBody>
          <a:bodyPr>
            <a:normAutofit/>
          </a:bodyPr>
          <a:lstStyle/>
          <a:p>
            <a:pPr marL="0" indent="0">
              <a:buNone/>
            </a:pPr>
            <a:r>
              <a:rPr lang="en-US" sz="2400" b="1">
                <a:solidFill>
                  <a:srgbClr val="44488C"/>
                </a:solidFill>
              </a:rPr>
              <a:t>Decision</a:t>
            </a:r>
          </a:p>
          <a:p>
            <a:r>
              <a:rPr lang="en-US" sz="2400">
                <a:solidFill>
                  <a:srgbClr val="44488C"/>
                </a:solidFill>
              </a:rPr>
              <a:t>Satisfies Degree requirement</a:t>
            </a:r>
          </a:p>
          <a:p>
            <a:r>
              <a:rPr lang="en-US" sz="2400">
                <a:solidFill>
                  <a:srgbClr val="44488C"/>
                </a:solidFill>
              </a:rPr>
              <a:t>Satisfies Pre-req for required course</a:t>
            </a:r>
          </a:p>
          <a:p>
            <a:r>
              <a:rPr lang="en-US" sz="2400">
                <a:solidFill>
                  <a:srgbClr val="44488C"/>
                </a:solidFill>
              </a:rPr>
              <a:t>Required preparatory work for Grad School</a:t>
            </a:r>
          </a:p>
          <a:p>
            <a:r>
              <a:rPr lang="en-US" sz="2400">
                <a:solidFill>
                  <a:srgbClr val="44488C"/>
                </a:solidFill>
              </a:rPr>
              <a:t>Does not satisfy degree requirement for major or minor</a:t>
            </a:r>
          </a:p>
          <a:p>
            <a:r>
              <a:rPr lang="en-US" sz="2400">
                <a:solidFill>
                  <a:srgbClr val="44488C"/>
                </a:solidFill>
              </a:rPr>
              <a:t>Does not satisfy degree requirement: Elective hours exceeded</a:t>
            </a:r>
            <a:endParaRPr lang="en-US" sz="2400" dirty="0">
              <a:solidFill>
                <a:srgbClr val="44488C"/>
              </a:solidFill>
            </a:endParaRPr>
          </a:p>
        </p:txBody>
      </p:sp>
      <p:sp>
        <p:nvSpPr>
          <p:cNvPr id="30" name="Rectangle 29">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444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387D329-D21A-74A8-E3E8-BAB0977DA67E}"/>
              </a:ext>
            </a:extLst>
          </p:cNvPr>
          <p:cNvPicPr>
            <a:picLocks noChangeAspect="1"/>
          </p:cNvPicPr>
          <p:nvPr/>
        </p:nvPicPr>
        <p:blipFill rotWithShape="1">
          <a:blip r:embed="rId2"/>
          <a:srcRect r="1622" b="1"/>
          <a:stretch/>
        </p:blipFill>
        <p:spPr>
          <a:xfrm>
            <a:off x="7523826" y="862763"/>
            <a:ext cx="3788081" cy="5151142"/>
          </a:xfrm>
          <a:prstGeom prst="rect">
            <a:avLst/>
          </a:prstGeom>
        </p:spPr>
      </p:pic>
    </p:spTree>
    <p:extLst>
      <p:ext uri="{BB962C8B-B14F-4D97-AF65-F5344CB8AC3E}">
        <p14:creationId xmlns:p14="http://schemas.microsoft.com/office/powerpoint/2010/main" val="531239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857A-6F5D-ECFE-14E4-F8FDBD53462F}"/>
              </a:ext>
            </a:extLst>
          </p:cNvPr>
          <p:cNvSpPr>
            <a:spLocks noGrp="1"/>
          </p:cNvSpPr>
          <p:nvPr>
            <p:ph type="title"/>
          </p:nvPr>
        </p:nvSpPr>
        <p:spPr/>
        <p:txBody>
          <a:bodyPr/>
          <a:lstStyle/>
          <a:p>
            <a:r>
              <a:rPr lang="en-US" dirty="0"/>
              <a:t>CPOS notes</a:t>
            </a:r>
          </a:p>
        </p:txBody>
      </p:sp>
      <p:pic>
        <p:nvPicPr>
          <p:cNvPr id="5" name="Content Placeholder 4">
            <a:extLst>
              <a:ext uri="{FF2B5EF4-FFF2-40B4-BE49-F238E27FC236}">
                <a16:creationId xmlns:a16="http://schemas.microsoft.com/office/drawing/2014/main" id="{57E66B79-2775-38A6-A146-9AD62DF36037}"/>
              </a:ext>
            </a:extLst>
          </p:cNvPr>
          <p:cNvPicPr>
            <a:picLocks noGrp="1" noChangeAspect="1"/>
          </p:cNvPicPr>
          <p:nvPr>
            <p:ph idx="1"/>
          </p:nvPr>
        </p:nvPicPr>
        <p:blipFill>
          <a:blip r:embed="rId2"/>
          <a:stretch>
            <a:fillRect/>
          </a:stretch>
        </p:blipFill>
        <p:spPr>
          <a:xfrm>
            <a:off x="838200" y="2458665"/>
            <a:ext cx="10515600" cy="820229"/>
          </a:xfrm>
        </p:spPr>
      </p:pic>
    </p:spTree>
    <p:extLst>
      <p:ext uri="{BB962C8B-B14F-4D97-AF65-F5344CB8AC3E}">
        <p14:creationId xmlns:p14="http://schemas.microsoft.com/office/powerpoint/2010/main" val="3503980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D4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71F3E5-89A6-CA91-B7FD-9B4E156C5013}"/>
              </a:ext>
            </a:extLst>
          </p:cNvPr>
          <p:cNvSpPr>
            <a:spLocks noGrp="1"/>
          </p:cNvSpPr>
          <p:nvPr>
            <p:ph type="title"/>
          </p:nvPr>
        </p:nvSpPr>
        <p:spPr>
          <a:xfrm>
            <a:off x="524256" y="516804"/>
            <a:ext cx="6594189" cy="1625210"/>
          </a:xfrm>
        </p:spPr>
        <p:txBody>
          <a:bodyPr>
            <a:normAutofit/>
          </a:bodyPr>
          <a:lstStyle/>
          <a:p>
            <a:r>
              <a:rPr lang="en-US">
                <a:solidFill>
                  <a:srgbClr val="FFFFFF"/>
                </a:solidFill>
              </a:rPr>
              <a:t>Plans for non-registered students</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C3687D5-6FF5-9212-1624-D50794039697}"/>
              </a:ext>
            </a:extLst>
          </p:cNvPr>
          <p:cNvPicPr>
            <a:picLocks noChangeAspect="1"/>
          </p:cNvPicPr>
          <p:nvPr/>
        </p:nvPicPr>
        <p:blipFill>
          <a:blip r:embed="rId2"/>
          <a:stretch>
            <a:fillRect/>
          </a:stretch>
        </p:blipFill>
        <p:spPr>
          <a:xfrm>
            <a:off x="566744" y="3448474"/>
            <a:ext cx="6579910" cy="207051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B1E7713-468B-9E2B-1A38-1AE6B5610F5D}"/>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Problem: Mass clearing is going to happen</a:t>
            </a:r>
          </a:p>
          <a:p>
            <a:r>
              <a:rPr lang="en-US" sz="2000">
                <a:solidFill>
                  <a:srgbClr val="FFFFFF"/>
                </a:solidFill>
              </a:rPr>
              <a:t>How do we get ahead of it?</a:t>
            </a:r>
          </a:p>
          <a:p>
            <a:endParaRPr lang="en-US" sz="2000">
              <a:solidFill>
                <a:srgbClr val="FFFFFF"/>
              </a:solidFill>
            </a:endParaRPr>
          </a:p>
          <a:p>
            <a:r>
              <a:rPr lang="en-US" sz="2000">
                <a:solidFill>
                  <a:srgbClr val="FFFFFF"/>
                </a:solidFill>
              </a:rPr>
              <a:t>Possible solution: After peak advising season ends, please enter generic plans for students who have not responded to outreach. I suggest using the catalog language</a:t>
            </a:r>
          </a:p>
          <a:p>
            <a:endParaRPr lang="en-US" sz="2000">
              <a:solidFill>
                <a:srgbClr val="FFFFFF"/>
              </a:solidFill>
            </a:endParaRPr>
          </a:p>
        </p:txBody>
      </p:sp>
    </p:spTree>
    <p:extLst>
      <p:ext uri="{BB962C8B-B14F-4D97-AF65-F5344CB8AC3E}">
        <p14:creationId xmlns:p14="http://schemas.microsoft.com/office/powerpoint/2010/main" val="211178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3">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35">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37">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39">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5FFC4C-9A3B-CE62-D750-C64CCBF1CB6A}"/>
              </a:ext>
            </a:extLst>
          </p:cNvPr>
          <p:cNvSpPr>
            <a:spLocks noGrp="1"/>
          </p:cNvSpPr>
          <p:nvPr>
            <p:ph type="title"/>
          </p:nvPr>
        </p:nvSpPr>
        <p:spPr>
          <a:xfrm>
            <a:off x="1145136" y="1028700"/>
            <a:ext cx="9947305" cy="1090657"/>
          </a:xfrm>
        </p:spPr>
        <p:txBody>
          <a:bodyPr vert="horz" lIns="91440" tIns="45720" rIns="91440" bIns="45720" rtlCol="0" anchor="b">
            <a:normAutofit/>
          </a:bodyPr>
          <a:lstStyle/>
          <a:p>
            <a:pPr algn="ctr"/>
            <a:r>
              <a:rPr lang="en-US" sz="4800" dirty="0">
                <a:solidFill>
                  <a:srgbClr val="FFFFFF"/>
                </a:solidFill>
              </a:rPr>
              <a:t> Questions???</a:t>
            </a:r>
          </a:p>
        </p:txBody>
      </p:sp>
      <p:sp>
        <p:nvSpPr>
          <p:cNvPr id="4" name="Text Placeholder 3">
            <a:extLst>
              <a:ext uri="{FF2B5EF4-FFF2-40B4-BE49-F238E27FC236}">
                <a16:creationId xmlns:a16="http://schemas.microsoft.com/office/drawing/2014/main" id="{D232B155-70F4-0FB6-9988-C63353AF5D11}"/>
              </a:ext>
            </a:extLst>
          </p:cNvPr>
          <p:cNvSpPr>
            <a:spLocks noGrp="1"/>
          </p:cNvSpPr>
          <p:nvPr>
            <p:ph type="body" idx="1"/>
          </p:nvPr>
        </p:nvSpPr>
        <p:spPr>
          <a:xfrm>
            <a:off x="1524000" y="2214188"/>
            <a:ext cx="9144000" cy="492440"/>
          </a:xfrm>
        </p:spPr>
        <p:txBody>
          <a:bodyPr vert="horz" lIns="91440" tIns="45720" rIns="91440" bIns="45720" rtlCol="0">
            <a:normAutofit/>
          </a:bodyPr>
          <a:lstStyle/>
          <a:p>
            <a:pPr algn="ctr"/>
            <a:endParaRPr lang="en-US" sz="2000" dirty="0">
              <a:solidFill>
                <a:srgbClr val="FFFFFF"/>
              </a:solidFill>
            </a:endParaRPr>
          </a:p>
        </p:txBody>
      </p:sp>
      <p:sp>
        <p:nvSpPr>
          <p:cNvPr id="52" name="Freeform: Shape 41">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descr="Yellow question mark">
            <a:extLst>
              <a:ext uri="{FF2B5EF4-FFF2-40B4-BE49-F238E27FC236}">
                <a16:creationId xmlns:a16="http://schemas.microsoft.com/office/drawing/2014/main" id="{BC745697-1D5F-891D-3F45-B4C6293B16EA}"/>
              </a:ext>
            </a:extLst>
          </p:cNvPr>
          <p:cNvPicPr>
            <a:picLocks noChangeAspect="1"/>
          </p:cNvPicPr>
          <p:nvPr/>
        </p:nvPicPr>
        <p:blipFill rotWithShape="1">
          <a:blip r:embed="rId2"/>
          <a:srcRect t="3490" r="1" b="18797"/>
          <a:stretch/>
        </p:blipFill>
        <p:spPr>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spTree>
    <p:extLst>
      <p:ext uri="{BB962C8B-B14F-4D97-AF65-F5344CB8AC3E}">
        <p14:creationId xmlns:p14="http://schemas.microsoft.com/office/powerpoint/2010/main" val="159880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FEB5-B388-63B6-422A-9023E399CDA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78C88DB-09F2-23FA-7B83-23E36F21E025}"/>
              </a:ext>
            </a:extLst>
          </p:cNvPr>
          <p:cNvSpPr>
            <a:spLocks noGrp="1"/>
          </p:cNvSpPr>
          <p:nvPr>
            <p:ph idx="1"/>
          </p:nvPr>
        </p:nvSpPr>
        <p:spPr/>
        <p:txBody>
          <a:bodyPr/>
          <a:lstStyle/>
          <a:p>
            <a:r>
              <a:rPr lang="en-US" dirty="0"/>
              <a:t>Announcements</a:t>
            </a:r>
          </a:p>
          <a:p>
            <a:r>
              <a:rPr lang="en-US" dirty="0"/>
              <a:t>Karlisha Benymon – ROTC Advisor</a:t>
            </a:r>
          </a:p>
          <a:p>
            <a:r>
              <a:rPr lang="en-US" dirty="0"/>
              <a:t>Cody </a:t>
            </a:r>
          </a:p>
          <a:p>
            <a:pPr lvl="1"/>
            <a:r>
              <a:rPr lang="en-US" dirty="0"/>
              <a:t>Pre-Health/Pre-Law Advising</a:t>
            </a:r>
          </a:p>
          <a:p>
            <a:pPr lvl="1"/>
            <a:r>
              <a:rPr lang="en-US" dirty="0"/>
              <a:t>Look before you Leap</a:t>
            </a:r>
          </a:p>
          <a:p>
            <a:r>
              <a:rPr lang="en-US" dirty="0"/>
              <a:t>CPOS</a:t>
            </a:r>
          </a:p>
          <a:p>
            <a:r>
              <a:rPr lang="en-US" dirty="0"/>
              <a:t>Plans for non-registered students</a:t>
            </a:r>
          </a:p>
          <a:p>
            <a:r>
              <a:rPr lang="en-US" dirty="0"/>
              <a:t>Questions</a:t>
            </a:r>
          </a:p>
        </p:txBody>
      </p:sp>
    </p:spTree>
    <p:extLst>
      <p:ext uri="{BB962C8B-B14F-4D97-AF65-F5344CB8AC3E}">
        <p14:creationId xmlns:p14="http://schemas.microsoft.com/office/powerpoint/2010/main" val="34155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D234C2-67FC-A9FC-C45E-67E7F990AF71}"/>
              </a:ext>
            </a:extLst>
          </p:cNvPr>
          <p:cNvSpPr>
            <a:spLocks noGrp="1"/>
          </p:cNvSpPr>
          <p:nvPr>
            <p:ph type="title"/>
          </p:nvPr>
        </p:nvSpPr>
        <p:spPr>
          <a:xfrm>
            <a:off x="838200" y="365125"/>
            <a:ext cx="10515600" cy="1325563"/>
          </a:xfrm>
        </p:spPr>
        <p:txBody>
          <a:bodyPr>
            <a:normAutofit/>
          </a:bodyPr>
          <a:lstStyle/>
          <a:p>
            <a:r>
              <a:rPr lang="en-US" sz="4600">
                <a:solidFill>
                  <a:srgbClr val="FFFFFF"/>
                </a:solidFill>
              </a:rPr>
              <a:t>Annoucements</a:t>
            </a:r>
          </a:p>
        </p:txBody>
      </p:sp>
      <p:sp>
        <p:nvSpPr>
          <p:cNvPr id="3" name="Content Placeholder 2">
            <a:extLst>
              <a:ext uri="{FF2B5EF4-FFF2-40B4-BE49-F238E27FC236}">
                <a16:creationId xmlns:a16="http://schemas.microsoft.com/office/drawing/2014/main" id="{2C43DBFD-79E8-7308-DAF6-8B62F91EFC42}"/>
              </a:ext>
            </a:extLst>
          </p:cNvPr>
          <p:cNvSpPr>
            <a:spLocks noGrp="1"/>
          </p:cNvSpPr>
          <p:nvPr>
            <p:ph idx="1"/>
          </p:nvPr>
        </p:nvSpPr>
        <p:spPr>
          <a:xfrm>
            <a:off x="838200" y="2438400"/>
            <a:ext cx="10515600" cy="3738562"/>
          </a:xfrm>
        </p:spPr>
        <p:txBody>
          <a:bodyPr>
            <a:normAutofit/>
          </a:bodyPr>
          <a:lstStyle/>
          <a:p>
            <a:pPr marL="342900" marR="0" lvl="0" indent="-342900">
              <a:spcBef>
                <a:spcPts val="0"/>
              </a:spcBef>
              <a:spcAft>
                <a:spcPts val="800"/>
              </a:spcAft>
              <a:buFont typeface="Symbol" panose="05050102010706020507" pitchFamily="18" charset="2"/>
              <a:buChar char=""/>
            </a:pPr>
            <a:r>
              <a:rPr lang="en-US" sz="2000" dirty="0">
                <a:effectLst/>
                <a:latin typeface="Helvetica" panose="020B0604020202020204" pitchFamily="34" charset="0"/>
                <a:ea typeface="Calibri" panose="020F0502020204030204" pitchFamily="34" charset="0"/>
                <a:cs typeface="Times New Roman" panose="02020603050405020304" pitchFamily="18" charset="0"/>
              </a:rPr>
              <a:t>Summer 23 scheduled has rolled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rPr>
              <a:t>Schedulers can make changes from Monday Feb 6</a:t>
            </a:r>
            <a:r>
              <a:rPr lang="en-US" sz="2000" baseline="30000" dirty="0">
                <a:effectLst/>
                <a:latin typeface="Calibri" panose="020F0502020204030204" pitchFamily="34" charset="0"/>
                <a:ea typeface="Calibri" panose="020F0502020204030204" pitchFamily="34" charset="0"/>
              </a:rPr>
              <a:t>th</a:t>
            </a:r>
            <a:r>
              <a:rPr lang="en-US" sz="2000" dirty="0">
                <a:effectLst/>
                <a:latin typeface="Calibri" panose="020F0502020204030204" pitchFamily="34" charset="0"/>
                <a:ea typeface="Calibri" panose="020F0502020204030204" pitchFamily="34" charset="0"/>
              </a:rPr>
              <a:t> – Tuesday, March 14</a:t>
            </a:r>
            <a:r>
              <a:rPr lang="en-US" sz="2000" baseline="30000" dirty="0">
                <a:effectLst/>
                <a:latin typeface="Calibri" panose="020F0502020204030204" pitchFamily="34" charset="0"/>
                <a:ea typeface="Calibri" panose="020F0502020204030204" pitchFamily="34" charset="0"/>
              </a:rPr>
              <a:t>th</a:t>
            </a:r>
            <a:r>
              <a:rPr lang="en-US" sz="2000" dirty="0">
                <a:effectLst/>
                <a:latin typeface="Calibri" panose="020F0502020204030204" pitchFamily="34" charset="0"/>
                <a:ea typeface="Calibri" panose="020F0502020204030204" pitchFamily="34" charset="0"/>
              </a:rPr>
              <a:t> at 4:30 pm</a:t>
            </a:r>
          </a:p>
          <a:p>
            <a:pPr marL="342900" marR="0" lvl="0" indent="-342900">
              <a:spcBef>
                <a:spcPts val="0"/>
              </a:spcBef>
              <a:spcAft>
                <a:spcPts val="0"/>
              </a:spcAft>
              <a:buFont typeface="Symbol" panose="05050102010706020507" pitchFamily="18" charset="2"/>
              <a:buChar char=""/>
            </a:pPr>
            <a:endParaRPr lang="en-US" sz="2000" b="1" dirty="0">
              <a:effectLst/>
              <a:latin typeface="Helvetica" panose="020B060402020202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latin typeface="Helvetica" panose="020B0604020202020204" pitchFamily="34" charset="0"/>
                <a:ea typeface="Calibri" panose="020F0502020204030204" pitchFamily="34" charset="0"/>
                <a:cs typeface="Calibri" panose="020F0502020204030204" pitchFamily="34" charset="0"/>
              </a:rPr>
              <a:t>NEW </a:t>
            </a:r>
            <a:r>
              <a:rPr lang="en-US" sz="2000" b="1" dirty="0">
                <a:latin typeface="Helvetica" panose="020B0604020202020204" pitchFamily="34" charset="0"/>
                <a:ea typeface="Calibri" panose="020F0502020204030204" pitchFamily="34" charset="0"/>
                <a:cs typeface="Calibri" panose="020F0502020204030204" pitchFamily="34" charset="0"/>
              </a:rPr>
              <a:t>Late Withdrawal</a:t>
            </a:r>
            <a:r>
              <a:rPr lang="en-US" sz="2000" dirty="0">
                <a:latin typeface="Helvetica" panose="020B0604020202020204" pitchFamily="34" charset="0"/>
                <a:ea typeface="Calibri" panose="020F0502020204030204" pitchFamily="34" charset="0"/>
                <a:cs typeface="Calibri" panose="020F0502020204030204" pitchFamily="34" charset="0"/>
              </a:rPr>
              <a:t> Deadline </a:t>
            </a:r>
          </a:p>
          <a:p>
            <a:pPr marL="800100" lvl="1" indent="-342900">
              <a:spcBef>
                <a:spcPts val="0"/>
              </a:spcBef>
              <a:buFont typeface="Symbol" panose="05050102010706020507" pitchFamily="18" charset="2"/>
              <a:buChar char=""/>
            </a:pPr>
            <a:r>
              <a:rPr lang="en-US" sz="1600" dirty="0">
                <a:latin typeface="Helvetica" panose="020B0604020202020204" pitchFamily="34" charset="0"/>
                <a:ea typeface="Calibri" panose="020F0502020204030204" pitchFamily="34" charset="0"/>
                <a:cs typeface="Calibri" panose="020F0502020204030204" pitchFamily="34" charset="0"/>
              </a:rPr>
              <a:t>75% mark –</a:t>
            </a:r>
            <a:r>
              <a:rPr lang="en-US" sz="1600" b="1" dirty="0">
                <a:latin typeface="Helvetica" panose="020B0604020202020204" pitchFamily="34" charset="0"/>
                <a:ea typeface="Calibri" panose="020F0502020204030204" pitchFamily="34" charset="0"/>
                <a:cs typeface="Calibri" panose="020F0502020204030204" pitchFamily="34" charset="0"/>
              </a:rPr>
              <a:t> April 8, 2023</a:t>
            </a:r>
          </a:p>
          <a:p>
            <a:pPr marL="457200" lvl="1" indent="0">
              <a:spcBef>
                <a:spcPts val="0"/>
              </a:spcBef>
              <a:buNone/>
            </a:pPr>
            <a:endParaRPr lang="en-US" sz="1600" b="1"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Helvetica" panose="020B0604020202020204" pitchFamily="34" charset="0"/>
                <a:ea typeface="Calibri" panose="020F0502020204030204" pitchFamily="34" charset="0"/>
                <a:cs typeface="Calibri" panose="020F0502020204030204" pitchFamily="34" charset="0"/>
              </a:rPr>
              <a:t>Intent to Graduate </a:t>
            </a:r>
          </a:p>
          <a:p>
            <a:pPr marL="800100" lvl="1" indent="-342900">
              <a:spcBef>
                <a:spcPts val="0"/>
              </a:spcBef>
              <a:buFont typeface="Symbol" panose="05050102010706020507" pitchFamily="18" charset="2"/>
              <a:buChar char=""/>
            </a:pPr>
            <a:r>
              <a:rPr lang="en-US" sz="1600" dirty="0">
                <a:effectLst/>
                <a:latin typeface="Helvetica" panose="020B0604020202020204" pitchFamily="34" charset="0"/>
                <a:ea typeface="Calibri" panose="020F0502020204030204" pitchFamily="34" charset="0"/>
                <a:cs typeface="Calibri" panose="020F0502020204030204" pitchFamily="34" charset="0"/>
              </a:rPr>
              <a:t> </a:t>
            </a:r>
            <a:r>
              <a:rPr lang="en-US" sz="1600" dirty="0">
                <a:latin typeface="Helvetica" panose="020B0604020202020204" pitchFamily="34" charset="0"/>
                <a:ea typeface="Calibri" panose="020F0502020204030204" pitchFamily="34" charset="0"/>
                <a:cs typeface="Calibri" panose="020F0502020204030204" pitchFamily="34" charset="0"/>
              </a:rPr>
              <a:t>P</a:t>
            </a:r>
            <a:r>
              <a:rPr lang="en-US" sz="1600" dirty="0">
                <a:effectLst/>
                <a:latin typeface="Helvetica" panose="020B0604020202020204" pitchFamily="34" charset="0"/>
                <a:ea typeface="Calibri" panose="020F0502020204030204" pitchFamily="34" charset="0"/>
                <a:cs typeface="Calibri" panose="020F0502020204030204" pitchFamily="34" charset="0"/>
              </a:rPr>
              <a:t>lease remind your students to Apply to Graduate</a:t>
            </a:r>
          </a:p>
          <a:p>
            <a:pPr marL="800100" lvl="1" indent="-342900">
              <a:spcBef>
                <a:spcPts val="0"/>
              </a:spcBef>
              <a:buFont typeface="Symbol" panose="05050102010706020507" pitchFamily="18" charset="2"/>
              <a:buChar char=""/>
            </a:pPr>
            <a:r>
              <a:rPr lang="en-US" sz="1600" dirty="0">
                <a:latin typeface="Helvetica" panose="020B0604020202020204" pitchFamily="34" charset="0"/>
                <a:ea typeface="Calibri" panose="020F0502020204030204" pitchFamily="34" charset="0"/>
                <a:cs typeface="Calibri" panose="020F0502020204030204" pitchFamily="34" charset="0"/>
              </a:rPr>
              <a:t>Deadlines Summer, April 5th and Fall, July 5th </a:t>
            </a:r>
          </a:p>
          <a:p>
            <a:pPr marL="800100" lvl="1" indent="-342900">
              <a:spcBef>
                <a:spcPts val="0"/>
              </a:spcBef>
              <a:buFont typeface="Symbol" panose="05050102010706020507" pitchFamily="18" charset="2"/>
              <a:buChar char=""/>
            </a:pPr>
            <a:endParaRPr lang="en-US" sz="1600" dirty="0">
              <a:latin typeface="Helvetica" panose="020B0604020202020204" pitchFamily="34" charset="0"/>
              <a:ea typeface="Calibri" panose="020F0502020204030204" pitchFamily="34" charset="0"/>
              <a:cs typeface="Calibri" panose="020F0502020204030204" pitchFamily="34" charset="0"/>
            </a:endParaRPr>
          </a:p>
          <a:p>
            <a:pPr marL="342900" indent="-342900">
              <a:spcBef>
                <a:spcPts val="0"/>
              </a:spcBef>
              <a:buFont typeface="Symbol" panose="05050102010706020507" pitchFamily="18" charset="2"/>
              <a:buChar char=""/>
            </a:pPr>
            <a:r>
              <a:rPr lang="en-US" sz="2000" dirty="0">
                <a:latin typeface="Helvetica" panose="020B0604020202020204" pitchFamily="34" charset="0"/>
                <a:ea typeface="Calibri" panose="020F0502020204030204" pitchFamily="34" charset="0"/>
                <a:cs typeface="Calibri" panose="020F0502020204030204" pitchFamily="34" charset="0"/>
              </a:rPr>
              <a:t>Upgrades for Navigate Academic Planning Tool</a:t>
            </a:r>
          </a:p>
          <a:p>
            <a:pPr marL="800100" lvl="1" indent="-342900">
              <a:spcBef>
                <a:spcPts val="0"/>
              </a:spcBef>
              <a:buFont typeface="Symbol" panose="05050102010706020507" pitchFamily="18" charset="2"/>
              <a:buChar char=""/>
            </a:pPr>
            <a:r>
              <a:rPr lang="en-US" sz="1600" dirty="0">
                <a:latin typeface="Helvetica" panose="020B0604020202020204" pitchFamily="34" charset="0"/>
                <a:ea typeface="Calibri" panose="020F0502020204030204" pitchFamily="34" charset="0"/>
                <a:cs typeface="Calibri" panose="020F0502020204030204" pitchFamily="34" charset="0"/>
              </a:rPr>
              <a:t>I will reach out to departments for plan accuracy</a:t>
            </a:r>
          </a:p>
          <a:p>
            <a:pPr marL="342900" marR="0" lvl="0" indent="-342900">
              <a:spcBef>
                <a:spcPts val="0"/>
              </a:spcBef>
              <a:spcAft>
                <a:spcPts val="0"/>
              </a:spcAft>
              <a:buFont typeface="Symbol" panose="05050102010706020507" pitchFamily="18" charset="2"/>
              <a:buChar char=""/>
            </a:pPr>
            <a:endParaRPr lang="en-US" sz="2000" dirty="0">
              <a:latin typeface="Helvetica" panose="020B060402020202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2000" dirty="0">
              <a:latin typeface="Helvetica" panose="020B0604020202020204" pitchFamily="34" charset="0"/>
              <a:ea typeface="Calibri" panose="020F0502020204030204" pitchFamily="34" charset="0"/>
              <a:cs typeface="Calibri" panose="020F0502020204030204" pitchFamily="34" charset="0"/>
            </a:endParaRPr>
          </a:p>
          <a:p>
            <a:endParaRPr lang="en-US" sz="1800" dirty="0"/>
          </a:p>
        </p:txBody>
      </p:sp>
    </p:spTree>
    <p:extLst>
      <p:ext uri="{BB962C8B-B14F-4D97-AF65-F5344CB8AC3E}">
        <p14:creationId xmlns:p14="http://schemas.microsoft.com/office/powerpoint/2010/main" val="429327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63290-A5EB-4E39-8185-56271388F2DE}"/>
              </a:ext>
            </a:extLst>
          </p:cNvPr>
          <p:cNvSpPr>
            <a:spLocks noGrp="1"/>
          </p:cNvSpPr>
          <p:nvPr>
            <p:ph type="title"/>
          </p:nvPr>
        </p:nvSpPr>
        <p:spPr/>
        <p:txBody>
          <a:bodyPr/>
          <a:lstStyle/>
          <a:p>
            <a:r>
              <a:rPr lang="en-US" dirty="0"/>
              <a:t>Announcements cont.</a:t>
            </a:r>
          </a:p>
        </p:txBody>
      </p:sp>
      <p:sp>
        <p:nvSpPr>
          <p:cNvPr id="3" name="Content Placeholder 2">
            <a:extLst>
              <a:ext uri="{FF2B5EF4-FFF2-40B4-BE49-F238E27FC236}">
                <a16:creationId xmlns:a16="http://schemas.microsoft.com/office/drawing/2014/main" id="{C939F20B-39C3-94EB-7593-FAFD83DAF6C5}"/>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2000" b="1" dirty="0">
                <a:effectLst/>
                <a:latin typeface="Helvetica" panose="020B0604020202020204" pitchFamily="34" charset="0"/>
                <a:ea typeface="Calibri" panose="020F0502020204030204" pitchFamily="34" charset="0"/>
                <a:cs typeface="Calibri" panose="020F0502020204030204" pitchFamily="34" charset="0"/>
              </a:rPr>
              <a:t>Incomplete Grade</a:t>
            </a:r>
            <a:r>
              <a:rPr lang="en-US" sz="2000" dirty="0">
                <a:effectLst/>
                <a:latin typeface="Helvetica" panose="020B0604020202020204" pitchFamily="34" charset="0"/>
                <a:ea typeface="Calibri" panose="020F0502020204030204" pitchFamily="34" charset="0"/>
                <a:cs typeface="Calibri" panose="020F0502020204030204" pitchFamily="34" charset="0"/>
              </a:rPr>
              <a:t> </a:t>
            </a:r>
          </a:p>
          <a:p>
            <a:pPr marL="800100" lvl="1" indent="-342900">
              <a:spcBef>
                <a:spcPts val="0"/>
              </a:spcBef>
              <a:buFont typeface="Symbol" panose="05050102010706020507" pitchFamily="18" charset="2"/>
              <a:buChar char=""/>
            </a:pPr>
            <a:r>
              <a:rPr lang="en-US" sz="1600" dirty="0">
                <a:effectLst/>
                <a:latin typeface="Helvetica" panose="020B0604020202020204" pitchFamily="34" charset="0"/>
                <a:ea typeface="Calibri" panose="020F0502020204030204" pitchFamily="34" charset="0"/>
                <a:cs typeface="Calibri" panose="020F0502020204030204" pitchFamily="34" charset="0"/>
              </a:rPr>
              <a:t>deadline moved to the end of the semester. Any Spring student who receives an Incomplete for Spring grades will have until the end of the Fall semester to complete the work. At the end of the Fall semester, the grade will change to an F.  </a:t>
            </a:r>
          </a:p>
          <a:p>
            <a:pPr marL="800100" lvl="1" indent="-342900">
              <a:spcBef>
                <a:spcPts val="0"/>
              </a:spcBef>
              <a:buFont typeface="Symbol" panose="05050102010706020507" pitchFamily="18" charset="2"/>
              <a:buChar char=""/>
            </a:pPr>
            <a:r>
              <a:rPr lang="en-US" sz="1600" dirty="0">
                <a:latin typeface="Helvetica" panose="020B0604020202020204" pitchFamily="34" charset="0"/>
                <a:ea typeface="Calibri" panose="020F0502020204030204" pitchFamily="34" charset="0"/>
                <a:cs typeface="Calibri" panose="020F0502020204030204" pitchFamily="34" charset="0"/>
              </a:rPr>
              <a:t>Fall Incompletes – per provost, are due at the end of the Spring 23 semester</a:t>
            </a:r>
          </a:p>
          <a:p>
            <a:pPr marL="800100" lvl="1" indent="-342900">
              <a:spcBef>
                <a:spcPts val="0"/>
              </a:spcBef>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Helvetica" panose="020B0604020202020204" pitchFamily="34" charset="0"/>
                <a:ea typeface="Calibri" panose="020F0502020204030204" pitchFamily="34" charset="0"/>
                <a:cs typeface="Times New Roman" panose="02020603050405020304" pitchFamily="18" charset="0"/>
              </a:rPr>
              <a:t>Instructor Role in Late Withdrawal Process – need instructor input.</a:t>
            </a:r>
          </a:p>
          <a:p>
            <a:pPr marL="342900" marR="0" lvl="0" indent="-342900">
              <a:spcBef>
                <a:spcPts val="0"/>
              </a:spcBef>
              <a:spcAft>
                <a:spcPts val="0"/>
              </a:spcAft>
              <a:buFont typeface="Symbol" panose="05050102010706020507" pitchFamily="18" charset="2"/>
              <a:buChar char=""/>
            </a:pPr>
            <a:endParaRPr lang="en-US" sz="2000" dirty="0">
              <a:effectLst/>
              <a:latin typeface="Helvetica"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latin typeface="Helvetica" panose="020B0604020202020204" pitchFamily="34" charset="0"/>
                <a:ea typeface="Calibri" panose="020F0502020204030204" pitchFamily="34" charset="0"/>
                <a:cs typeface="Times New Roman" panose="02020603050405020304" pitchFamily="18" charset="0"/>
              </a:rPr>
              <a:t>Pre-Health/Pre-Law Advising – Cody</a:t>
            </a:r>
          </a:p>
          <a:p>
            <a:pPr marL="342900" marR="0" lvl="0" indent="-342900">
              <a:spcBef>
                <a:spcPts val="0"/>
              </a:spcBef>
              <a:spcAft>
                <a:spcPts val="0"/>
              </a:spcAft>
              <a:buFont typeface="Symbol" panose="05050102010706020507" pitchFamily="18" charset="2"/>
              <a:buChar char=""/>
            </a:pPr>
            <a:endParaRPr lang="en-US" sz="2000" dirty="0">
              <a:latin typeface="Helvetica"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Helvetica" panose="020B0604020202020204" pitchFamily="34" charset="0"/>
                <a:ea typeface="Calibri" panose="020F0502020204030204" pitchFamily="34" charset="0"/>
                <a:cs typeface="Times New Roman" panose="02020603050405020304" pitchFamily="18" charset="0"/>
              </a:rPr>
              <a:t>Look before you Leap - Cody</a:t>
            </a:r>
            <a:endParaRPr lang="en-US" sz="20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422675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229E46CF-95FF-3144-85F9-8B5B1A4CA1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376"/>
          <a:stretch/>
        </p:blipFill>
        <p:spPr bwMode="auto">
          <a:xfrm>
            <a:off x="0" y="-8988"/>
            <a:ext cx="8128855" cy="5291194"/>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9715" y="5635366"/>
            <a:ext cx="7091299" cy="898581"/>
          </a:xfrm>
        </p:spPr>
        <p:txBody>
          <a:bodyPr vert="horz" lIns="91440" tIns="45720" rIns="91440" bIns="45720" rtlCol="0" anchor="ctr">
            <a:normAutofit/>
          </a:bodyPr>
          <a:lstStyle/>
          <a:p>
            <a:pPr algn="l"/>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 </a:t>
            </a:r>
          </a:p>
        </p:txBody>
      </p:sp>
      <p:sp>
        <p:nvSpPr>
          <p:cNvPr id="1039" name="Rectangle 1038">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571507" y="5669430"/>
            <a:ext cx="3291839" cy="830453"/>
          </a:xfrm>
        </p:spPr>
        <p:txBody>
          <a:bodyPr vert="horz" lIns="91440" tIns="45720" rIns="91440" bIns="45720" rtlCol="0" anchor="ctr">
            <a:normAutofit/>
          </a:bodyPr>
          <a:lstStyle/>
          <a:p>
            <a:pPr algn="l"/>
            <a:r>
              <a:rPr lang="en-US" sz="2000" kern="1200" dirty="0">
                <a:solidFill>
                  <a:srgbClr val="FFFFFF"/>
                </a:solidFill>
                <a:latin typeface="+mn-lt"/>
                <a:ea typeface="+mn-ea"/>
                <a:cs typeface="+mn-cs"/>
              </a:rPr>
              <a:t>Earning A Minor in Military Science </a:t>
            </a:r>
          </a:p>
        </p:txBody>
      </p:sp>
      <p:pic>
        <p:nvPicPr>
          <p:cNvPr id="5" name="Picture 4">
            <a:extLst>
              <a:ext uri="{FF2B5EF4-FFF2-40B4-BE49-F238E27FC236}">
                <a16:creationId xmlns:a16="http://schemas.microsoft.com/office/drawing/2014/main" id="{D0E99962-0C43-4FA2-2D92-F359E1257513}"/>
              </a:ext>
            </a:extLst>
          </p:cNvPr>
          <p:cNvPicPr>
            <a:picLocks noChangeAspect="1"/>
          </p:cNvPicPr>
          <p:nvPr/>
        </p:nvPicPr>
        <p:blipFill rotWithShape="1">
          <a:blip r:embed="rId4"/>
          <a:srcRect t="2015" r="-2" b="-2"/>
          <a:stretch/>
        </p:blipFill>
        <p:spPr>
          <a:xfrm>
            <a:off x="8128856" y="1"/>
            <a:ext cx="4063143" cy="5291384"/>
          </a:xfrm>
          <a:prstGeom prst="rect">
            <a:avLst/>
          </a:prstGeom>
        </p:spPr>
      </p:pic>
      <p:sp>
        <p:nvSpPr>
          <p:cNvPr id="6" name="TextBox 5">
            <a:extLst>
              <a:ext uri="{FF2B5EF4-FFF2-40B4-BE49-F238E27FC236}">
                <a16:creationId xmlns:a16="http://schemas.microsoft.com/office/drawing/2014/main" id="{01322405-C8F7-2399-1CF0-77428C3F0909}"/>
              </a:ext>
            </a:extLst>
          </p:cNvPr>
          <p:cNvSpPr txBox="1"/>
          <p:nvPr/>
        </p:nvSpPr>
        <p:spPr>
          <a:xfrm>
            <a:off x="699715" y="5669430"/>
            <a:ext cx="5068481" cy="923330"/>
          </a:xfrm>
          <a:prstGeom prst="rect">
            <a:avLst/>
          </a:prstGeom>
          <a:noFill/>
        </p:spPr>
        <p:txBody>
          <a:bodyPr wrap="square" rtlCol="0">
            <a:spAutoFit/>
          </a:bodyPr>
          <a:lstStyle/>
          <a:p>
            <a:r>
              <a:rPr lang="en-US" dirty="0">
                <a:solidFill>
                  <a:schemeClr val="bg1"/>
                </a:solidFill>
              </a:rPr>
              <a:t>Karlisha Benymon</a:t>
            </a:r>
          </a:p>
          <a:p>
            <a:r>
              <a:rPr lang="en-US" dirty="0">
                <a:solidFill>
                  <a:schemeClr val="bg1"/>
                </a:solidFill>
              </a:rPr>
              <a:t>Army ROTC </a:t>
            </a:r>
          </a:p>
          <a:p>
            <a:r>
              <a:rPr lang="en-US" dirty="0">
                <a:solidFill>
                  <a:schemeClr val="bg1"/>
                </a:solidFill>
              </a:rPr>
              <a:t>Recruiting and Operations Manager</a:t>
            </a:r>
          </a:p>
        </p:txBody>
      </p:sp>
    </p:spTree>
    <p:extLst>
      <p:ext uri="{BB962C8B-B14F-4D97-AF65-F5344CB8AC3E}">
        <p14:creationId xmlns:p14="http://schemas.microsoft.com/office/powerpoint/2010/main" val="1183659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8">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1" name="Freeform: Shape 20">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extBox 8">
            <a:extLst>
              <a:ext uri="{FF2B5EF4-FFF2-40B4-BE49-F238E27FC236}">
                <a16:creationId xmlns:a16="http://schemas.microsoft.com/office/drawing/2014/main" id="{9CF55F10-142C-DCA2-E35D-9640A26C026D}"/>
              </a:ext>
            </a:extLst>
          </p:cNvPr>
          <p:cNvSpPr txBox="1"/>
          <p:nvPr/>
        </p:nvSpPr>
        <p:spPr>
          <a:xfrm>
            <a:off x="654849" y="1907178"/>
            <a:ext cx="3384000" cy="3844800"/>
          </a:xfrm>
          <a:prstGeom prst="rect">
            <a:avLst/>
          </a:prstGeom>
        </p:spPr>
        <p:txBody>
          <a:bodyPr vert="horz" lIns="91440" tIns="45720" rIns="91440" bIns="45720" rtlCol="0">
            <a:normAutofit/>
          </a:bodyPr>
          <a:lstStyle/>
          <a:p>
            <a:pPr>
              <a:lnSpc>
                <a:spcPct val="90000"/>
              </a:lnSpc>
              <a:spcAft>
                <a:spcPts val="600"/>
              </a:spcAft>
            </a:pPr>
            <a:r>
              <a:rPr lang="en-US" sz="2000" b="1" dirty="0">
                <a:solidFill>
                  <a:schemeClr val="bg1">
                    <a:alpha val="60000"/>
                  </a:schemeClr>
                </a:solidFill>
              </a:rPr>
              <a:t>Most Cadets can earn a Minor in Military Science.  There are several prerequisites:  </a:t>
            </a:r>
          </a:p>
          <a:p>
            <a:pPr>
              <a:lnSpc>
                <a:spcPct val="90000"/>
              </a:lnSpc>
              <a:spcAft>
                <a:spcPts val="600"/>
              </a:spcAft>
            </a:pPr>
            <a:endParaRPr lang="en-US" sz="2000" b="1" dirty="0">
              <a:solidFill>
                <a:schemeClr val="bg1">
                  <a:alpha val="60000"/>
                </a:schemeClr>
              </a:solidFill>
            </a:endParaRPr>
          </a:p>
          <a:p>
            <a:pPr marL="285750" indent="-228600">
              <a:lnSpc>
                <a:spcPct val="90000"/>
              </a:lnSpc>
              <a:spcAft>
                <a:spcPts val="600"/>
              </a:spcAft>
              <a:buFont typeface="Arial" panose="020B0604020202020204" pitchFamily="34" charset="0"/>
              <a:buChar char="•"/>
            </a:pPr>
            <a:r>
              <a:rPr lang="en-US" sz="2000" b="1" dirty="0">
                <a:solidFill>
                  <a:schemeClr val="bg1">
                    <a:alpha val="60000"/>
                  </a:schemeClr>
                </a:solidFill>
              </a:rPr>
              <a:t>Contracted</a:t>
            </a:r>
          </a:p>
          <a:p>
            <a:pPr marL="285750" indent="-228600">
              <a:lnSpc>
                <a:spcPct val="90000"/>
              </a:lnSpc>
              <a:spcAft>
                <a:spcPts val="600"/>
              </a:spcAft>
              <a:buFont typeface="Arial" panose="020B0604020202020204" pitchFamily="34" charset="0"/>
              <a:buChar char="•"/>
            </a:pPr>
            <a:r>
              <a:rPr lang="en-US" sz="2000" b="1" dirty="0">
                <a:solidFill>
                  <a:schemeClr val="bg1">
                    <a:alpha val="60000"/>
                  </a:schemeClr>
                </a:solidFill>
              </a:rPr>
              <a:t>N</a:t>
            </a:r>
            <a:r>
              <a:rPr lang="en-US" sz="2000" b="1">
                <a:solidFill>
                  <a:schemeClr val="bg1">
                    <a:alpha val="60000"/>
                  </a:schemeClr>
                </a:solidFill>
              </a:rPr>
              <a:t>o </a:t>
            </a:r>
            <a:r>
              <a:rPr lang="en-US" sz="2000" b="1" dirty="0">
                <a:solidFill>
                  <a:schemeClr val="bg1">
                    <a:alpha val="60000"/>
                  </a:schemeClr>
                </a:solidFill>
              </a:rPr>
              <a:t>grade lower than C</a:t>
            </a:r>
          </a:p>
          <a:p>
            <a:pPr marL="285750" indent="-228600">
              <a:lnSpc>
                <a:spcPct val="90000"/>
              </a:lnSpc>
              <a:spcAft>
                <a:spcPts val="600"/>
              </a:spcAft>
              <a:buFont typeface="Arial" panose="020B0604020202020204" pitchFamily="34" charset="0"/>
              <a:buChar char="•"/>
            </a:pPr>
            <a:r>
              <a:rPr lang="en-US" sz="2000" b="1" dirty="0">
                <a:solidFill>
                  <a:schemeClr val="bg1">
                    <a:alpha val="60000"/>
                  </a:schemeClr>
                </a:solidFill>
              </a:rPr>
              <a:t>Must be either progressive, lateral entry or NG/USAR</a:t>
            </a:r>
          </a:p>
          <a:p>
            <a:pPr marL="285750" indent="-228600">
              <a:lnSpc>
                <a:spcPct val="90000"/>
              </a:lnSpc>
              <a:spcAft>
                <a:spcPts val="600"/>
              </a:spcAft>
              <a:buFont typeface="Arial" panose="020B0604020202020204" pitchFamily="34" charset="0"/>
              <a:buChar char="•"/>
            </a:pPr>
            <a:r>
              <a:rPr lang="en-US" sz="2000" b="1" dirty="0">
                <a:solidFill>
                  <a:schemeClr val="bg1">
                    <a:alpha val="60000"/>
                  </a:schemeClr>
                </a:solidFill>
              </a:rPr>
              <a:t>Take the 18 hours of upper-level course work </a:t>
            </a:r>
          </a:p>
          <a:p>
            <a:pPr marL="285750" indent="-228600">
              <a:lnSpc>
                <a:spcPct val="90000"/>
              </a:lnSpc>
              <a:spcAft>
                <a:spcPts val="600"/>
              </a:spcAft>
              <a:buFont typeface="Arial" panose="020B0604020202020204" pitchFamily="34" charset="0"/>
              <a:buChar char="•"/>
            </a:pPr>
            <a:endParaRPr lang="en-US" sz="2000" b="1" dirty="0">
              <a:solidFill>
                <a:schemeClr val="bg1">
                  <a:alpha val="60000"/>
                </a:schemeClr>
              </a:solidFill>
            </a:endParaRPr>
          </a:p>
        </p:txBody>
      </p:sp>
      <p:pic>
        <p:nvPicPr>
          <p:cNvPr id="12" name="Picture 11" descr="Application&#10;&#10;Description automatically generated with medium confidence">
            <a:extLst>
              <a:ext uri="{FF2B5EF4-FFF2-40B4-BE49-F238E27FC236}">
                <a16:creationId xmlns:a16="http://schemas.microsoft.com/office/drawing/2014/main" id="{F1E3EFD0-831D-7F67-2662-D39CF911B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698" y="1106022"/>
            <a:ext cx="6014185" cy="4645956"/>
          </a:xfrm>
          <a:prstGeom prst="rect">
            <a:avLst/>
          </a:prstGeom>
        </p:spPr>
      </p:pic>
    </p:spTree>
    <p:extLst>
      <p:ext uri="{BB962C8B-B14F-4D97-AF65-F5344CB8AC3E}">
        <p14:creationId xmlns:p14="http://schemas.microsoft.com/office/powerpoint/2010/main" val="1401104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6"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7" name="Oval 16">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8"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20" name="Rectangle 19">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3BCE01E9-A10D-00FB-6A1E-F65D25A9B187}"/>
              </a:ext>
            </a:extLst>
          </p:cNvPr>
          <p:cNvSpPr txBox="1"/>
          <p:nvPr/>
        </p:nvSpPr>
        <p:spPr>
          <a:xfrm>
            <a:off x="1524000" y="4495800"/>
            <a:ext cx="9144000" cy="762000"/>
          </a:xfrm>
          <a:prstGeom prst="rect">
            <a:avLst/>
          </a:prstGeom>
        </p:spPr>
        <p:txBody>
          <a:bodyPr vert="horz" lIns="91440" tIns="45720" rIns="91440" bIns="45720" rtlCol="0">
            <a:normAutofit/>
          </a:bodyPr>
          <a:lstStyle/>
          <a:p>
            <a:pPr algn="ctr">
              <a:lnSpc>
                <a:spcPct val="90000"/>
              </a:lnSpc>
              <a:spcBef>
                <a:spcPts val="1000"/>
              </a:spcBef>
            </a:pPr>
            <a:r>
              <a:rPr lang="en-US" b="1" kern="1200">
                <a:solidFill>
                  <a:schemeClr val="tx1"/>
                </a:solidFill>
                <a:latin typeface="+mn-lt"/>
                <a:ea typeface="+mn-ea"/>
                <a:cs typeface="+mn-cs"/>
              </a:rPr>
              <a:t>* In the process of changing course number.</a:t>
            </a:r>
          </a:p>
        </p:txBody>
      </p:sp>
      <p:sp>
        <p:nvSpPr>
          <p:cNvPr id="9" name="TextBox 8">
            <a:extLst>
              <a:ext uri="{FF2B5EF4-FFF2-40B4-BE49-F238E27FC236}">
                <a16:creationId xmlns:a16="http://schemas.microsoft.com/office/drawing/2014/main" id="{9CF55F10-142C-DCA2-E35D-9640A26C026D}"/>
              </a:ext>
            </a:extLst>
          </p:cNvPr>
          <p:cNvSpPr txBox="1"/>
          <p:nvPr/>
        </p:nvSpPr>
        <p:spPr>
          <a:xfrm>
            <a:off x="2800709" y="1166842"/>
            <a:ext cx="6786112" cy="4262705"/>
          </a:xfrm>
          <a:prstGeom prst="rect">
            <a:avLst/>
          </a:prstGeom>
          <a:noFill/>
        </p:spPr>
        <p:txBody>
          <a:bodyPr wrap="square" rtlCol="0">
            <a:spAutoFit/>
          </a:bodyPr>
          <a:lstStyle/>
          <a:p>
            <a:pPr>
              <a:spcAft>
                <a:spcPts val="600"/>
              </a:spcAft>
            </a:pPr>
            <a:r>
              <a:rPr lang="en-US" b="1" dirty="0">
                <a:solidFill>
                  <a:schemeClr val="bg1"/>
                </a:solidFill>
              </a:rPr>
              <a:t>18 semester hours consisting of:</a:t>
            </a:r>
            <a:endParaRPr lang="en-US" b="1">
              <a:solidFill>
                <a:schemeClr val="bg1"/>
              </a:solidFill>
            </a:endParaRPr>
          </a:p>
          <a:p>
            <a:pPr marL="285750" indent="-285750">
              <a:spcAft>
                <a:spcPts val="600"/>
              </a:spcAft>
              <a:buFont typeface="Wingdings" panose="05000000000000000000" pitchFamily="2" charset="2"/>
              <a:buChar char="Ø"/>
            </a:pPr>
            <a:endParaRPr lang="en-US" b="1">
              <a:solidFill>
                <a:schemeClr val="bg1"/>
              </a:solidFill>
            </a:endParaRPr>
          </a:p>
          <a:p>
            <a:pPr marL="285750" indent="-285750">
              <a:spcAft>
                <a:spcPts val="600"/>
              </a:spcAft>
              <a:buFont typeface="Wingdings" panose="05000000000000000000" pitchFamily="2" charset="2"/>
              <a:buChar char="Ø"/>
            </a:pPr>
            <a:r>
              <a:rPr lang="en-US" b="1" dirty="0">
                <a:solidFill>
                  <a:schemeClr val="bg1"/>
                </a:solidFill>
              </a:rPr>
              <a:t>ARMY 3200 - Warfighting Functions/Training Credit Hours: (2)</a:t>
            </a:r>
            <a:endParaRPr lang="en-US" b="1">
              <a:solidFill>
                <a:schemeClr val="bg1"/>
              </a:solidFill>
            </a:endParaRPr>
          </a:p>
          <a:p>
            <a:pPr marL="285750" indent="-285750">
              <a:spcAft>
                <a:spcPts val="600"/>
              </a:spcAft>
              <a:buFont typeface="Wingdings" panose="05000000000000000000" pitchFamily="2" charset="2"/>
              <a:buChar char="Ø"/>
            </a:pPr>
            <a:r>
              <a:rPr lang="en-US" b="1" dirty="0">
                <a:solidFill>
                  <a:schemeClr val="bg1"/>
                </a:solidFill>
              </a:rPr>
              <a:t>ARMY 3201 - Warfighting Functions/Training Lab Credit Hours: (1)</a:t>
            </a:r>
            <a:endParaRPr lang="en-US" b="1">
              <a:solidFill>
                <a:schemeClr val="bg1"/>
              </a:solidFill>
            </a:endParaRPr>
          </a:p>
          <a:p>
            <a:pPr marL="285750" indent="-285750">
              <a:spcAft>
                <a:spcPts val="600"/>
              </a:spcAft>
              <a:buFont typeface="Wingdings" panose="05000000000000000000" pitchFamily="2" charset="2"/>
              <a:buChar char="Ø"/>
            </a:pPr>
            <a:r>
              <a:rPr lang="en-US" b="1" dirty="0">
                <a:solidFill>
                  <a:schemeClr val="bg1"/>
                </a:solidFill>
              </a:rPr>
              <a:t>ARMY 3205 - History of Military Tactics Credit Hours: (2)</a:t>
            </a:r>
            <a:endParaRPr lang="en-US" b="1">
              <a:solidFill>
                <a:schemeClr val="bg1"/>
              </a:solidFill>
            </a:endParaRPr>
          </a:p>
          <a:p>
            <a:pPr marL="285750" indent="-285750">
              <a:spcAft>
                <a:spcPts val="600"/>
              </a:spcAft>
              <a:buFont typeface="Wingdings" panose="05000000000000000000" pitchFamily="2" charset="2"/>
              <a:buChar char="Ø"/>
            </a:pPr>
            <a:r>
              <a:rPr lang="en-US" b="1" dirty="0">
                <a:solidFill>
                  <a:schemeClr val="bg1"/>
                </a:solidFill>
              </a:rPr>
              <a:t>ARMY 3300 - Small Unit Leadership Credit Hours: (2)</a:t>
            </a:r>
            <a:endParaRPr lang="en-US" b="1">
              <a:solidFill>
                <a:schemeClr val="bg1"/>
              </a:solidFill>
            </a:endParaRPr>
          </a:p>
          <a:p>
            <a:pPr marL="285750" indent="-285750">
              <a:spcAft>
                <a:spcPts val="600"/>
              </a:spcAft>
              <a:buFont typeface="Wingdings" panose="05000000000000000000" pitchFamily="2" charset="2"/>
              <a:buChar char="Ø"/>
            </a:pPr>
            <a:r>
              <a:rPr lang="en-US" b="1" dirty="0">
                <a:solidFill>
                  <a:schemeClr val="bg1"/>
                </a:solidFill>
              </a:rPr>
              <a:t>ARMY 3301 - Small Unit Leadership Lab Credit Hours: (1)</a:t>
            </a:r>
            <a:endParaRPr lang="en-US" b="1">
              <a:solidFill>
                <a:schemeClr val="bg1"/>
              </a:solidFill>
            </a:endParaRPr>
          </a:p>
          <a:p>
            <a:pPr marL="285750" indent="-285750">
              <a:spcAft>
                <a:spcPts val="600"/>
              </a:spcAft>
              <a:buFont typeface="Wingdings" panose="05000000000000000000" pitchFamily="2" charset="2"/>
              <a:buChar char="Ø"/>
            </a:pPr>
            <a:r>
              <a:rPr lang="en-US" b="1" dirty="0">
                <a:solidFill>
                  <a:schemeClr val="bg1"/>
                </a:solidFill>
              </a:rPr>
              <a:t>ARMY 4200 - The Army Officer Credit Hours: (2)</a:t>
            </a:r>
            <a:endParaRPr lang="en-US" b="1">
              <a:solidFill>
                <a:schemeClr val="bg1"/>
              </a:solidFill>
            </a:endParaRPr>
          </a:p>
          <a:p>
            <a:pPr marL="285750" indent="-285750">
              <a:spcAft>
                <a:spcPts val="600"/>
              </a:spcAft>
              <a:buFont typeface="Wingdings" panose="05000000000000000000" pitchFamily="2" charset="2"/>
              <a:buChar char="Ø"/>
            </a:pPr>
            <a:r>
              <a:rPr lang="en-US" b="1" dirty="0">
                <a:solidFill>
                  <a:schemeClr val="bg1"/>
                </a:solidFill>
              </a:rPr>
              <a:t>ARMY 4201 - The Army Officer Lab Credit Hours: (1)</a:t>
            </a:r>
            <a:endParaRPr lang="en-US" b="1">
              <a:solidFill>
                <a:schemeClr val="bg1"/>
              </a:solidFill>
            </a:endParaRPr>
          </a:p>
          <a:p>
            <a:pPr marL="285750" indent="-285750">
              <a:spcAft>
                <a:spcPts val="600"/>
              </a:spcAft>
              <a:buFont typeface="Wingdings" panose="05000000000000000000" pitchFamily="2" charset="2"/>
              <a:buChar char="Ø"/>
            </a:pPr>
            <a:r>
              <a:rPr lang="en-US" b="1" dirty="0">
                <a:solidFill>
                  <a:schemeClr val="bg1"/>
                </a:solidFill>
              </a:rPr>
              <a:t>ARMY 4300 - Company Grade Leadership Credit Hours: (2)</a:t>
            </a:r>
            <a:endParaRPr lang="en-US" b="1">
              <a:solidFill>
                <a:schemeClr val="bg1"/>
              </a:solidFill>
            </a:endParaRPr>
          </a:p>
          <a:p>
            <a:pPr marL="285750" indent="-285750">
              <a:spcAft>
                <a:spcPts val="600"/>
              </a:spcAft>
              <a:buFont typeface="Wingdings" panose="05000000000000000000" pitchFamily="2" charset="2"/>
              <a:buChar char="Ø"/>
            </a:pPr>
            <a:r>
              <a:rPr lang="en-US" b="1" dirty="0">
                <a:solidFill>
                  <a:schemeClr val="bg1"/>
                </a:solidFill>
              </a:rPr>
              <a:t>ARMY 4301 - Company Grade Leadership Lab Credit Hours: (1)</a:t>
            </a:r>
            <a:endParaRPr lang="en-US" b="1">
              <a:solidFill>
                <a:schemeClr val="bg1"/>
              </a:solidFill>
            </a:endParaRPr>
          </a:p>
          <a:p>
            <a:pPr marL="285750" indent="-285750">
              <a:spcAft>
                <a:spcPts val="600"/>
              </a:spcAft>
              <a:buFont typeface="Wingdings" panose="05000000000000000000" pitchFamily="2" charset="2"/>
              <a:buChar char="Ø"/>
            </a:pPr>
            <a:r>
              <a:rPr lang="en-US" b="1" dirty="0">
                <a:solidFill>
                  <a:schemeClr val="bg1"/>
                </a:solidFill>
              </a:rPr>
              <a:t>ARMY 1000 - *4 Physical Training courses Credit hours (4)</a:t>
            </a:r>
            <a:endParaRPr lang="en-US" b="1">
              <a:solidFill>
                <a:schemeClr val="bg1"/>
              </a:solidFill>
            </a:endParaRPr>
          </a:p>
        </p:txBody>
      </p:sp>
    </p:spTree>
    <p:extLst>
      <p:ext uri="{BB962C8B-B14F-4D97-AF65-F5344CB8AC3E}">
        <p14:creationId xmlns:p14="http://schemas.microsoft.com/office/powerpoint/2010/main" val="153965128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8">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1" name="Freeform: Shape 20">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extBox 8">
            <a:extLst>
              <a:ext uri="{FF2B5EF4-FFF2-40B4-BE49-F238E27FC236}">
                <a16:creationId xmlns:a16="http://schemas.microsoft.com/office/drawing/2014/main" id="{9CF55F10-142C-DCA2-E35D-9640A26C026D}"/>
              </a:ext>
            </a:extLst>
          </p:cNvPr>
          <p:cNvSpPr txBox="1"/>
          <p:nvPr/>
        </p:nvSpPr>
        <p:spPr>
          <a:xfrm>
            <a:off x="527214" y="1385977"/>
            <a:ext cx="3621837" cy="4744823"/>
          </a:xfrm>
          <a:prstGeom prst="rect">
            <a:avLst/>
          </a:prstGeom>
        </p:spPr>
        <p:txBody>
          <a:bodyPr vert="horz" lIns="91440" tIns="45720" rIns="91440" bIns="45720" rtlCol="0">
            <a:normAutofit/>
          </a:bodyPr>
          <a:lstStyle/>
          <a:p>
            <a:pPr marL="57150">
              <a:lnSpc>
                <a:spcPct val="90000"/>
              </a:lnSpc>
              <a:spcAft>
                <a:spcPts val="600"/>
              </a:spcAft>
            </a:pPr>
            <a:endParaRPr lang="en-US" sz="2000" b="1" dirty="0">
              <a:solidFill>
                <a:schemeClr val="bg1">
                  <a:alpha val="60000"/>
                </a:schemeClr>
              </a:solidFill>
            </a:endParaRPr>
          </a:p>
          <a:p>
            <a:pPr marL="285750" indent="-228600">
              <a:lnSpc>
                <a:spcPct val="90000"/>
              </a:lnSpc>
              <a:spcAft>
                <a:spcPts val="600"/>
              </a:spcAft>
              <a:buFont typeface="Arial" panose="020B0604020202020204" pitchFamily="34" charset="0"/>
              <a:buChar char="•"/>
            </a:pPr>
            <a:endParaRPr lang="en-US" sz="2000" b="1" dirty="0">
              <a:solidFill>
                <a:schemeClr val="bg1">
                  <a:alpha val="60000"/>
                </a:schemeClr>
              </a:solidFill>
            </a:endParaRPr>
          </a:p>
        </p:txBody>
      </p:sp>
      <p:pic>
        <p:nvPicPr>
          <p:cNvPr id="12" name="Picture 11" descr="Application&#10;&#10;Description automatically generated with medium confidence">
            <a:extLst>
              <a:ext uri="{FF2B5EF4-FFF2-40B4-BE49-F238E27FC236}">
                <a16:creationId xmlns:a16="http://schemas.microsoft.com/office/drawing/2014/main" id="{F1E3EFD0-831D-7F67-2662-D39CF911B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698" y="1106022"/>
            <a:ext cx="6014185" cy="4645956"/>
          </a:xfrm>
          <a:prstGeom prst="rect">
            <a:avLst/>
          </a:prstGeom>
        </p:spPr>
      </p:pic>
      <p:sp>
        <p:nvSpPr>
          <p:cNvPr id="2" name="TextBox 1">
            <a:extLst>
              <a:ext uri="{FF2B5EF4-FFF2-40B4-BE49-F238E27FC236}">
                <a16:creationId xmlns:a16="http://schemas.microsoft.com/office/drawing/2014/main" id="{5FA87331-A4ED-3B5D-AC7A-F95637127B21}"/>
              </a:ext>
            </a:extLst>
          </p:cNvPr>
          <p:cNvSpPr txBox="1"/>
          <p:nvPr/>
        </p:nvSpPr>
        <p:spPr>
          <a:xfrm>
            <a:off x="527214" y="805132"/>
            <a:ext cx="2922034" cy="2308324"/>
          </a:xfrm>
          <a:prstGeom prst="rect">
            <a:avLst/>
          </a:prstGeom>
          <a:noFill/>
        </p:spPr>
        <p:txBody>
          <a:bodyPr wrap="square" rtlCol="0">
            <a:spAutoFit/>
          </a:bodyPr>
          <a:lstStyle/>
          <a:p>
            <a:r>
              <a:rPr lang="en-US" dirty="0">
                <a:solidFill>
                  <a:schemeClr val="bg1"/>
                </a:solidFill>
              </a:rPr>
              <a:t>Other opportunities for Army ROTC students: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Signing Bonus </a:t>
            </a:r>
          </a:p>
          <a:p>
            <a:pPr marL="285750" indent="-285750">
              <a:buFont typeface="Arial" panose="020B0604020202020204" pitchFamily="34" charset="0"/>
              <a:buChar char="•"/>
            </a:pPr>
            <a:r>
              <a:rPr lang="en-US" dirty="0">
                <a:solidFill>
                  <a:schemeClr val="bg1"/>
                </a:solidFill>
              </a:rPr>
              <a:t>Scholarships </a:t>
            </a:r>
          </a:p>
          <a:p>
            <a:pPr marL="285750" indent="-285750">
              <a:buFont typeface="Arial" panose="020B0604020202020204" pitchFamily="34" charset="0"/>
              <a:buChar char="•"/>
            </a:pPr>
            <a:r>
              <a:rPr lang="en-US" dirty="0">
                <a:solidFill>
                  <a:schemeClr val="bg1"/>
                </a:solidFill>
              </a:rPr>
              <a:t>Stipends</a:t>
            </a:r>
          </a:p>
          <a:p>
            <a:endParaRPr lang="en-US" dirty="0">
              <a:solidFill>
                <a:schemeClr val="bg1"/>
              </a:solidFill>
            </a:endParaRPr>
          </a:p>
          <a:p>
            <a:endParaRPr lang="en-US" dirty="0">
              <a:solidFill>
                <a:schemeClr val="bg1"/>
              </a:solidFill>
            </a:endParaRPr>
          </a:p>
        </p:txBody>
      </p:sp>
      <p:sp>
        <p:nvSpPr>
          <p:cNvPr id="3" name="TextBox 2">
            <a:extLst>
              <a:ext uri="{FF2B5EF4-FFF2-40B4-BE49-F238E27FC236}">
                <a16:creationId xmlns:a16="http://schemas.microsoft.com/office/drawing/2014/main" id="{020BE2A9-B6C4-0160-CF3E-F5E0310B35A8}"/>
              </a:ext>
            </a:extLst>
          </p:cNvPr>
          <p:cNvSpPr txBox="1"/>
          <p:nvPr/>
        </p:nvSpPr>
        <p:spPr>
          <a:xfrm>
            <a:off x="481443" y="3517026"/>
            <a:ext cx="2856296" cy="1477328"/>
          </a:xfrm>
          <a:prstGeom prst="rect">
            <a:avLst/>
          </a:prstGeom>
          <a:noFill/>
        </p:spPr>
        <p:txBody>
          <a:bodyPr wrap="square" rtlCol="0">
            <a:spAutoFit/>
          </a:bodyPr>
          <a:lstStyle/>
          <a:p>
            <a:r>
              <a:rPr lang="en-US" dirty="0">
                <a:solidFill>
                  <a:schemeClr val="bg1"/>
                </a:solidFill>
              </a:rPr>
              <a:t>Students can contact: </a:t>
            </a:r>
          </a:p>
          <a:p>
            <a:endParaRPr lang="en-US" dirty="0">
              <a:solidFill>
                <a:schemeClr val="bg1"/>
              </a:solidFill>
            </a:endParaRPr>
          </a:p>
          <a:p>
            <a:r>
              <a:rPr lang="en-US" dirty="0">
                <a:solidFill>
                  <a:schemeClr val="bg1"/>
                </a:solidFill>
              </a:rPr>
              <a:t>Ms. Benymon at</a:t>
            </a:r>
          </a:p>
          <a:p>
            <a:r>
              <a:rPr lang="en-US" dirty="0">
                <a:solidFill>
                  <a:schemeClr val="bg1"/>
                </a:solidFill>
              </a:rPr>
              <a:t>(901) 230-9627</a:t>
            </a:r>
          </a:p>
          <a:p>
            <a:r>
              <a:rPr lang="en-US" dirty="0">
                <a:solidFill>
                  <a:schemeClr val="bg1"/>
                </a:solidFill>
              </a:rPr>
              <a:t>kbenymon@memphis.edu</a:t>
            </a:r>
          </a:p>
        </p:txBody>
      </p:sp>
    </p:spTree>
    <p:extLst>
      <p:ext uri="{BB962C8B-B14F-4D97-AF65-F5344CB8AC3E}">
        <p14:creationId xmlns:p14="http://schemas.microsoft.com/office/powerpoint/2010/main" val="428849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730B1F-7913-C9B0-A9BA-9E5F35311A85}"/>
              </a:ext>
            </a:extLst>
          </p:cNvPr>
          <p:cNvSpPr>
            <a:spLocks noGrp="1"/>
          </p:cNvSpPr>
          <p:nvPr>
            <p:ph type="title"/>
          </p:nvPr>
        </p:nvSpPr>
        <p:spPr/>
        <p:txBody>
          <a:bodyPr/>
          <a:lstStyle/>
          <a:p>
            <a:r>
              <a:rPr lang="en-US" dirty="0"/>
              <a:t>CPOS</a:t>
            </a:r>
          </a:p>
        </p:txBody>
      </p:sp>
      <p:sp>
        <p:nvSpPr>
          <p:cNvPr id="5" name="Text Placeholder 4">
            <a:extLst>
              <a:ext uri="{FF2B5EF4-FFF2-40B4-BE49-F238E27FC236}">
                <a16:creationId xmlns:a16="http://schemas.microsoft.com/office/drawing/2014/main" id="{9AD1AFFB-5AA3-98DF-285C-F3CD5DCC6B3A}"/>
              </a:ext>
            </a:extLst>
          </p:cNvPr>
          <p:cNvSpPr>
            <a:spLocks noGrp="1"/>
          </p:cNvSpPr>
          <p:nvPr>
            <p:ph type="body" idx="1"/>
          </p:nvPr>
        </p:nvSpPr>
        <p:spPr/>
        <p:txBody>
          <a:bodyPr/>
          <a:lstStyle/>
          <a:p>
            <a:r>
              <a:rPr lang="en-US" dirty="0"/>
              <a:t>Course Program of Study</a:t>
            </a:r>
          </a:p>
        </p:txBody>
      </p:sp>
    </p:spTree>
    <p:extLst>
      <p:ext uri="{BB962C8B-B14F-4D97-AF65-F5344CB8AC3E}">
        <p14:creationId xmlns:p14="http://schemas.microsoft.com/office/powerpoint/2010/main" val="386184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3380</TotalTime>
  <Words>622</Words>
  <Application>Microsoft Office PowerPoint</Application>
  <PresentationFormat>Widescreen</PresentationFormat>
  <Paragraphs>104</Paragraphs>
  <Slides>17</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Courier New</vt:lpstr>
      <vt:lpstr>Helvetica</vt:lpstr>
      <vt:lpstr>Symbol</vt:lpstr>
      <vt:lpstr>Wingdings</vt:lpstr>
      <vt:lpstr>Office Theme</vt:lpstr>
      <vt:lpstr>Office Theme</vt:lpstr>
      <vt:lpstr>CPOS</vt:lpstr>
      <vt:lpstr>Agenda</vt:lpstr>
      <vt:lpstr>Annoucements</vt:lpstr>
      <vt:lpstr>Announcements cont.</vt:lpstr>
      <vt:lpstr>  </vt:lpstr>
      <vt:lpstr>PowerPoint Presentation</vt:lpstr>
      <vt:lpstr>PowerPoint Presentation</vt:lpstr>
      <vt:lpstr>PowerPoint Presentation</vt:lpstr>
      <vt:lpstr>CPOS</vt:lpstr>
      <vt:lpstr>6:30 am Email</vt:lpstr>
      <vt:lpstr>PowerPoint Presentation</vt:lpstr>
      <vt:lpstr>Exceptions</vt:lpstr>
      <vt:lpstr>UMDegree</vt:lpstr>
      <vt:lpstr>Sample CPOS FORM</vt:lpstr>
      <vt:lpstr>CPOS notes</vt:lpstr>
      <vt:lpstr>Plans for non-registered students</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Jazmine Patrice Phillips (jpphllp2)</dc:creator>
  <cp:lastModifiedBy>Rika Hudson (rlhudsn1)</cp:lastModifiedBy>
  <cp:revision>164</cp:revision>
  <dcterms:created xsi:type="dcterms:W3CDTF">2019-11-18T15:59:31Z</dcterms:created>
  <dcterms:modified xsi:type="dcterms:W3CDTF">2023-02-03T20:04:21Z</dcterms:modified>
</cp:coreProperties>
</file>